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Lucida Console Semi-Bold" panose="020B0604020202020204" charset="0"/>
      <p:regular r:id="rId26"/>
    </p:embeddedFont>
    <p:embeddedFont>
      <p:font typeface="Montserrat" panose="00000500000000000000" pitchFamily="2" charset="0"/>
      <p:regular r:id="rId27"/>
    </p:embeddedFont>
    <p:embeddedFont>
      <p:font typeface="Montserrat Bold" panose="020B0604020202020204" charset="0"/>
      <p:regular r:id="rId28"/>
    </p:embeddedFont>
    <p:embeddedFont>
      <p:font typeface="Open Sauce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56646-3CC1-4BA0-B6A4-FB9AF7B41685}" v="27" dt="2025-03-10T18:07:39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SALA JAHANAVE-[CH.EN.U4CSE22033]" userId="23f4a4ba-e6dd-46c7-8ceb-1be094e97e81" providerId="ADAL" clId="{40856646-3CC1-4BA0-B6A4-FB9AF7B41685}"/>
    <pc:docChg chg="modSld modMainMaster">
      <pc:chgData name="MEESALA JAHANAVE-[CH.EN.U4CSE22033]" userId="23f4a4ba-e6dd-46c7-8ceb-1be094e97e81" providerId="ADAL" clId="{40856646-3CC1-4BA0-B6A4-FB9AF7B41685}" dt="2025-03-10T18:07:39.854" v="47"/>
      <pc:docMkLst>
        <pc:docMk/>
      </pc:docMkLst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56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57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58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59"/>
        </pc:sldMkLst>
      </pc:sldChg>
      <pc:sldChg chg="modSp mod 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60"/>
        </pc:sldMkLst>
        <pc:spChg chg="mod">
          <ac:chgData name="MEESALA JAHANAVE-[CH.EN.U4CSE22033]" userId="23f4a4ba-e6dd-46c7-8ceb-1be094e97e81" providerId="ADAL" clId="{40856646-3CC1-4BA0-B6A4-FB9AF7B41685}" dt="2025-03-10T18:02:02.640" v="0" actId="1076"/>
          <ac:spMkLst>
            <pc:docMk/>
            <pc:sldMk cId="0" sldId="260"/>
            <ac:spMk id="2" creationId="{00000000-0000-0000-0000-000000000000}"/>
          </ac:spMkLst>
        </pc:spChg>
      </pc:sldChg>
      <pc:sldChg chg="modSp mod 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61"/>
        </pc:sldMkLst>
        <pc:spChg chg="mod">
          <ac:chgData name="MEESALA JAHANAVE-[CH.EN.U4CSE22033]" userId="23f4a4ba-e6dd-46c7-8ceb-1be094e97e81" providerId="ADAL" clId="{40856646-3CC1-4BA0-B6A4-FB9AF7B41685}" dt="2025-03-10T18:02:40.610" v="9" actId="14100"/>
          <ac:spMkLst>
            <pc:docMk/>
            <pc:sldMk cId="0" sldId="261"/>
            <ac:spMk id="14" creationId="{00000000-0000-0000-0000-000000000000}"/>
          </ac:spMkLst>
        </pc:spChg>
        <pc:spChg chg="mod">
          <ac:chgData name="MEESALA JAHANAVE-[CH.EN.U4CSE22033]" userId="23f4a4ba-e6dd-46c7-8ceb-1be094e97e81" providerId="ADAL" clId="{40856646-3CC1-4BA0-B6A4-FB9AF7B41685}" dt="2025-03-10T18:02:16.957" v="3" actId="14100"/>
          <ac:spMkLst>
            <pc:docMk/>
            <pc:sldMk cId="0" sldId="261"/>
            <ac:spMk id="44" creationId="{00000000-0000-0000-0000-000000000000}"/>
          </ac:spMkLst>
        </pc:spChg>
        <pc:spChg chg="mod">
          <ac:chgData name="MEESALA JAHANAVE-[CH.EN.U4CSE22033]" userId="23f4a4ba-e6dd-46c7-8ceb-1be094e97e81" providerId="ADAL" clId="{40856646-3CC1-4BA0-B6A4-FB9AF7B41685}" dt="2025-03-10T18:02:33.882" v="8" actId="20577"/>
          <ac:spMkLst>
            <pc:docMk/>
            <pc:sldMk cId="0" sldId="261"/>
            <ac:spMk id="45" creationId="{00000000-0000-0000-0000-000000000000}"/>
          </ac:spMkLst>
        </pc:spChg>
      </pc:sldChg>
      <pc:sldChg chg="modSp mod 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62"/>
        </pc:sldMkLst>
        <pc:spChg chg="mod">
          <ac:chgData name="MEESALA JAHANAVE-[CH.EN.U4CSE22033]" userId="23f4a4ba-e6dd-46c7-8ceb-1be094e97e81" providerId="ADAL" clId="{40856646-3CC1-4BA0-B6A4-FB9AF7B41685}" dt="2025-03-10T18:03:34.751" v="14" actId="1076"/>
          <ac:spMkLst>
            <pc:docMk/>
            <pc:sldMk cId="0" sldId="262"/>
            <ac:spMk id="49" creationId="{00000000-0000-0000-0000-000000000000}"/>
          </ac:spMkLst>
        </pc:spChg>
        <pc:spChg chg="mod">
          <ac:chgData name="MEESALA JAHANAVE-[CH.EN.U4CSE22033]" userId="23f4a4ba-e6dd-46c7-8ceb-1be094e97e81" providerId="ADAL" clId="{40856646-3CC1-4BA0-B6A4-FB9AF7B41685}" dt="2025-03-10T18:03:49.102" v="16" actId="1076"/>
          <ac:spMkLst>
            <pc:docMk/>
            <pc:sldMk cId="0" sldId="262"/>
            <ac:spMk id="58" creationId="{00000000-0000-0000-0000-000000000000}"/>
          </ac:spMkLst>
        </pc:spChg>
        <pc:spChg chg="mod">
          <ac:chgData name="MEESALA JAHANAVE-[CH.EN.U4CSE22033]" userId="23f4a4ba-e6dd-46c7-8ceb-1be094e97e81" providerId="ADAL" clId="{40856646-3CC1-4BA0-B6A4-FB9AF7B41685}" dt="2025-03-10T18:04:17.480" v="19" actId="1076"/>
          <ac:spMkLst>
            <pc:docMk/>
            <pc:sldMk cId="0" sldId="262"/>
            <ac:spMk id="84" creationId="{00000000-0000-0000-0000-000000000000}"/>
          </ac:spMkLst>
        </pc:spChg>
        <pc:grpChg chg="mod">
          <ac:chgData name="MEESALA JAHANAVE-[CH.EN.U4CSE22033]" userId="23f4a4ba-e6dd-46c7-8ceb-1be094e97e81" providerId="ADAL" clId="{40856646-3CC1-4BA0-B6A4-FB9AF7B41685}" dt="2025-03-10T18:04:02.724" v="17" actId="1076"/>
          <ac:grpSpMkLst>
            <pc:docMk/>
            <pc:sldMk cId="0" sldId="262"/>
            <ac:grpSpMk id="35" creationId="{00000000-0000-0000-0000-000000000000}"/>
          </ac:grpSpMkLst>
        </pc:grpChg>
        <pc:grpChg chg="mod">
          <ac:chgData name="MEESALA JAHANAVE-[CH.EN.U4CSE22033]" userId="23f4a4ba-e6dd-46c7-8ceb-1be094e97e81" providerId="ADAL" clId="{40856646-3CC1-4BA0-B6A4-FB9AF7B41685}" dt="2025-03-10T18:03:08.451" v="11" actId="1076"/>
          <ac:grpSpMkLst>
            <pc:docMk/>
            <pc:sldMk cId="0" sldId="262"/>
            <ac:grpSpMk id="41" creationId="{00000000-0000-0000-0000-000000000000}"/>
          </ac:grpSpMkLst>
        </pc:grpChg>
        <pc:grpChg chg="mod">
          <ac:chgData name="MEESALA JAHANAVE-[CH.EN.U4CSE22033]" userId="23f4a4ba-e6dd-46c7-8ceb-1be094e97e81" providerId="ADAL" clId="{40856646-3CC1-4BA0-B6A4-FB9AF7B41685}" dt="2025-03-10T18:03:43.859" v="15" actId="1076"/>
          <ac:grpSpMkLst>
            <pc:docMk/>
            <pc:sldMk cId="0" sldId="262"/>
            <ac:grpSpMk id="46" creationId="{00000000-0000-0000-0000-000000000000}"/>
          </ac:grpSpMkLst>
        </pc:grpChg>
        <pc:grpChg chg="mod">
          <ac:chgData name="MEESALA JAHANAVE-[CH.EN.U4CSE22033]" userId="23f4a4ba-e6dd-46c7-8ceb-1be094e97e81" providerId="ADAL" clId="{40856646-3CC1-4BA0-B6A4-FB9AF7B41685}" dt="2025-03-10T18:04:31.315" v="20" actId="1076"/>
          <ac:grpSpMkLst>
            <pc:docMk/>
            <pc:sldMk cId="0" sldId="262"/>
            <ac:grpSpMk id="80" creationId="{00000000-0000-0000-0000-000000000000}"/>
          </ac:grpSpMkLst>
        </pc:grpChg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63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64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65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66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67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68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69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70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71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72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73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74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75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76"/>
        </pc:sldMkLst>
      </pc:sldChg>
      <pc:sldChg chg="modTransition">
        <pc:chgData name="MEESALA JAHANAVE-[CH.EN.U4CSE22033]" userId="23f4a4ba-e6dd-46c7-8ceb-1be094e97e81" providerId="ADAL" clId="{40856646-3CC1-4BA0-B6A4-FB9AF7B41685}" dt="2025-03-10T18:07:39.854" v="47"/>
        <pc:sldMkLst>
          <pc:docMk/>
          <pc:sldMk cId="0" sldId="277"/>
        </pc:sldMkLst>
      </pc:sldChg>
      <pc:sldMasterChg chg="modTransition modSldLayout">
        <pc:chgData name="MEESALA JAHANAVE-[CH.EN.U4CSE22033]" userId="23f4a4ba-e6dd-46c7-8ceb-1be094e97e81" providerId="ADAL" clId="{40856646-3CC1-4BA0-B6A4-FB9AF7B41685}" dt="2025-03-10T18:07:39.854" v="47"/>
        <pc:sldMasterMkLst>
          <pc:docMk/>
          <pc:sldMasterMk cId="0" sldId="2147483648"/>
        </pc:sldMasterMkLst>
        <pc:sldLayoutChg chg="modTransition">
          <pc:chgData name="MEESALA JAHANAVE-[CH.EN.U4CSE22033]" userId="23f4a4ba-e6dd-46c7-8ceb-1be094e97e81" providerId="ADAL" clId="{40856646-3CC1-4BA0-B6A4-FB9AF7B41685}" dt="2025-03-10T18:07:39.854" v="47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MEESALA JAHANAVE-[CH.EN.U4CSE22033]" userId="23f4a4ba-e6dd-46c7-8ceb-1be094e97e81" providerId="ADAL" clId="{40856646-3CC1-4BA0-B6A4-FB9AF7B41685}" dt="2025-03-10T18:07:39.854" v="47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MEESALA JAHANAVE-[CH.EN.U4CSE22033]" userId="23f4a4ba-e6dd-46c7-8ceb-1be094e97e81" providerId="ADAL" clId="{40856646-3CC1-4BA0-B6A4-FB9AF7B41685}" dt="2025-03-10T18:07:39.854" v="47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MEESALA JAHANAVE-[CH.EN.U4CSE22033]" userId="23f4a4ba-e6dd-46c7-8ceb-1be094e97e81" providerId="ADAL" clId="{40856646-3CC1-4BA0-B6A4-FB9AF7B41685}" dt="2025-03-10T18:07:39.854" v="47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MEESALA JAHANAVE-[CH.EN.U4CSE22033]" userId="23f4a4ba-e6dd-46c7-8ceb-1be094e97e81" providerId="ADAL" clId="{40856646-3CC1-4BA0-B6A4-FB9AF7B41685}" dt="2025-03-10T18:07:39.854" v="47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MEESALA JAHANAVE-[CH.EN.U4CSE22033]" userId="23f4a4ba-e6dd-46c7-8ceb-1be094e97e81" providerId="ADAL" clId="{40856646-3CC1-4BA0-B6A4-FB9AF7B41685}" dt="2025-03-10T18:07:39.854" v="47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MEESALA JAHANAVE-[CH.EN.U4CSE22033]" userId="23f4a4ba-e6dd-46c7-8ceb-1be094e97e81" providerId="ADAL" clId="{40856646-3CC1-4BA0-B6A4-FB9AF7B41685}" dt="2025-03-10T18:07:39.854" v="47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MEESALA JAHANAVE-[CH.EN.U4CSE22033]" userId="23f4a4ba-e6dd-46c7-8ceb-1be094e97e81" providerId="ADAL" clId="{40856646-3CC1-4BA0-B6A4-FB9AF7B41685}" dt="2025-03-10T18:07:39.854" v="47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MEESALA JAHANAVE-[CH.EN.U4CSE22033]" userId="23f4a4ba-e6dd-46c7-8ceb-1be094e97e81" providerId="ADAL" clId="{40856646-3CC1-4BA0-B6A4-FB9AF7B41685}" dt="2025-03-10T18:07:39.854" v="47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MEESALA JAHANAVE-[CH.EN.U4CSE22033]" userId="23f4a4ba-e6dd-46c7-8ceb-1be094e97e81" providerId="ADAL" clId="{40856646-3CC1-4BA0-B6A4-FB9AF7B41685}" dt="2025-03-10T18:07:39.854" v="47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MEESALA JAHANAVE-[CH.EN.U4CSE22033]" userId="23f4a4ba-e6dd-46c7-8ceb-1be094e97e81" providerId="ADAL" clId="{40856646-3CC1-4BA0-B6A4-FB9AF7B41685}" dt="2025-03-10T18:07:39.854" v="4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867479" y="-1448305"/>
            <a:ext cx="5420521" cy="13183610"/>
            <a:chOff x="0" y="0"/>
            <a:chExt cx="1427627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7627" cy="3472226"/>
            </a:xfrm>
            <a:custGeom>
              <a:avLst/>
              <a:gdLst/>
              <a:ahLst/>
              <a:cxnLst/>
              <a:rect l="l" t="t" r="r" b="b"/>
              <a:pathLst>
                <a:path w="1427627" h="3472226">
                  <a:moveTo>
                    <a:pt x="0" y="0"/>
                  </a:moveTo>
                  <a:lnTo>
                    <a:pt x="1427627" y="0"/>
                  </a:lnTo>
                  <a:lnTo>
                    <a:pt x="1427627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25908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427627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99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23690" y="2199722"/>
            <a:ext cx="5887580" cy="58875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555" r="-555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59654" y="1526000"/>
            <a:ext cx="48223" cy="4780516"/>
            <a:chOff x="0" y="0"/>
            <a:chExt cx="12701" cy="12590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01" cy="1259066"/>
            </a:xfrm>
            <a:custGeom>
              <a:avLst/>
              <a:gdLst/>
              <a:ahLst/>
              <a:cxnLst/>
              <a:rect l="l" t="t" r="r" b="b"/>
              <a:pathLst>
                <a:path w="12701" h="1259066">
                  <a:moveTo>
                    <a:pt x="0" y="0"/>
                  </a:moveTo>
                  <a:lnTo>
                    <a:pt x="12701" y="0"/>
                  </a:lnTo>
                  <a:lnTo>
                    <a:pt x="12701" y="1259066"/>
                  </a:lnTo>
                  <a:lnTo>
                    <a:pt x="0" y="1259066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701" cy="1278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8171" y="3672817"/>
            <a:ext cx="8967801" cy="2158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4122" b="1" spc="-8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Fabrication Avoidance using Authentication and Encryption Techniques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19939" y="6924883"/>
            <a:ext cx="3895081" cy="103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6"/>
              </a:lnSpc>
              <a:spcBef>
                <a:spcPct val="0"/>
              </a:spcBef>
            </a:pPr>
            <a:r>
              <a:rPr lang="en-US" sz="3804" b="1">
                <a:solidFill>
                  <a:srgbClr val="D2F8C0"/>
                </a:solidFill>
                <a:latin typeface="Lucida Console Semi-Bold"/>
                <a:ea typeface="Lucida Console Semi-Bold"/>
                <a:cs typeface="Lucida Console Semi-Bold"/>
                <a:sym typeface="Lucida Console Semi-Bold"/>
              </a:rPr>
              <a:t>Triple Threat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5095" y="1691909"/>
            <a:ext cx="8444482" cy="218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61"/>
              </a:lnSpc>
            </a:pPr>
            <a:r>
              <a:rPr lang="en-US" sz="12829" b="1" spc="-256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02113" y="9089441"/>
            <a:ext cx="5285887" cy="156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6"/>
              </a:lnSpc>
            </a:pPr>
            <a:endParaRPr/>
          </a:p>
          <a:p>
            <a:pPr algn="l">
              <a:lnSpc>
                <a:spcPts val="4156"/>
              </a:lnSpc>
            </a:pPr>
            <a:r>
              <a:rPr lang="en-US" sz="3197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Nehal, Kaushik, M Jahnavi </a:t>
            </a:r>
          </a:p>
          <a:p>
            <a:pPr algn="l">
              <a:lnSpc>
                <a:spcPts val="4156"/>
              </a:lnSpc>
              <a:spcBef>
                <a:spcPct val="0"/>
              </a:spcBef>
            </a:pPr>
            <a:endParaRPr lang="en-US" sz="3197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6" name="Freeform 16"/>
          <p:cNvSpPr/>
          <p:nvPr/>
        </p:nvSpPr>
        <p:spPr>
          <a:xfrm rot="5400000">
            <a:off x="-64908" y="5821821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910781" y="0"/>
            <a:ext cx="3377219" cy="3377219"/>
          </a:xfrm>
          <a:custGeom>
            <a:avLst/>
            <a:gdLst/>
            <a:ahLst/>
            <a:cxnLst/>
            <a:rect l="l" t="t" r="r" b="b"/>
            <a:pathLst>
              <a:path w="3377219" h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-1919147" y="7348107"/>
            <a:ext cx="4201427" cy="4201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901238" y="6967066"/>
            <a:ext cx="762083" cy="76208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828860" y="5754466"/>
            <a:ext cx="2947997" cy="2425199"/>
          </a:xfrm>
          <a:custGeom>
            <a:avLst/>
            <a:gdLst/>
            <a:ahLst/>
            <a:cxnLst/>
            <a:rect l="l" t="t" r="r" b="b"/>
            <a:pathLst>
              <a:path w="2947997" h="2425199">
                <a:moveTo>
                  <a:pt x="0" y="0"/>
                </a:moveTo>
                <a:lnTo>
                  <a:pt x="2947996" y="0"/>
                </a:lnTo>
                <a:lnTo>
                  <a:pt x="2947996" y="2425200"/>
                </a:lnTo>
                <a:lnTo>
                  <a:pt x="0" y="242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7716" y="1423846"/>
            <a:ext cx="17970284" cy="467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6"/>
              </a:lnSpc>
            </a:pPr>
            <a:r>
              <a:rPr lang="en-US" sz="3068" b="1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3:</a:t>
            </a:r>
            <a:r>
              <a:rPr lang="en-US" sz="30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MixColumns Transformation</a:t>
            </a:r>
          </a:p>
          <a:p>
            <a:pPr algn="l">
              <a:lnSpc>
                <a:spcPts val="4296"/>
              </a:lnSpc>
            </a:pPr>
            <a:endParaRPr lang="en-US" sz="306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296"/>
              </a:lnSpc>
            </a:pPr>
            <a:r>
              <a:rPr lang="en-US" sz="30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MixColumns step in AES applies a matrix multiplication over GF(2⁸)</a:t>
            </a:r>
          </a:p>
          <a:p>
            <a:pPr algn="l">
              <a:lnSpc>
                <a:spcPts val="4296"/>
              </a:lnSpc>
            </a:pPr>
            <a:r>
              <a:rPr lang="en-US" sz="30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(Galois Field), ensuring further diffusion of the data. Each column in the</a:t>
            </a:r>
          </a:p>
          <a:p>
            <a:pPr algn="l">
              <a:lnSpc>
                <a:spcPts val="4296"/>
              </a:lnSpc>
            </a:pPr>
            <a:r>
              <a:rPr lang="en-US" sz="30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state matrix is transformed independently.</a:t>
            </a:r>
          </a:p>
          <a:p>
            <a:pPr algn="l">
              <a:lnSpc>
                <a:spcPts val="4296"/>
              </a:lnSpc>
            </a:pPr>
            <a:endParaRPr lang="en-US" sz="306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296"/>
              </a:lnSpc>
            </a:pPr>
            <a:r>
              <a:rPr lang="en-US" sz="30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this field, addition is XOR (⊕), and multiplication follows modular arithmetic based on a fixed polynomial.</a:t>
            </a:r>
          </a:p>
          <a:p>
            <a:pPr algn="l">
              <a:lnSpc>
                <a:spcPts val="2756"/>
              </a:lnSpc>
              <a:spcBef>
                <a:spcPct val="0"/>
              </a:spcBef>
            </a:pPr>
            <a:endParaRPr lang="en-US" sz="306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919147" y="7348107"/>
            <a:ext cx="4201427" cy="4201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901238" y="6967066"/>
            <a:ext cx="762083" cy="76208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05127" y="-1644473"/>
            <a:ext cx="4201427" cy="4201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24086" y="2175913"/>
            <a:ext cx="762083" cy="76208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7185017" y="8939222"/>
            <a:ext cx="60836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V="1">
            <a:off x="10076095" y="8901131"/>
            <a:ext cx="60836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Freeform 16"/>
          <p:cNvSpPr/>
          <p:nvPr/>
        </p:nvSpPr>
        <p:spPr>
          <a:xfrm>
            <a:off x="14618924" y="5260477"/>
            <a:ext cx="3185383" cy="2468672"/>
          </a:xfrm>
          <a:custGeom>
            <a:avLst/>
            <a:gdLst/>
            <a:ahLst/>
            <a:cxnLst/>
            <a:rect l="l" t="t" r="r" b="b"/>
            <a:pathLst>
              <a:path w="3185383" h="2468672">
                <a:moveTo>
                  <a:pt x="0" y="0"/>
                </a:moveTo>
                <a:lnTo>
                  <a:pt x="3185383" y="0"/>
                </a:lnTo>
                <a:lnTo>
                  <a:pt x="3185383" y="2468671"/>
                </a:lnTo>
                <a:lnTo>
                  <a:pt x="0" y="2468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82287" y="962025"/>
            <a:ext cx="13441799" cy="50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GF(2⁸) Multiplication Rules :</a:t>
            </a:r>
          </a:p>
          <a:p>
            <a:pPr algn="l">
              <a:lnSpc>
                <a:spcPts val="4436"/>
              </a:lnSpc>
            </a:pPr>
            <a:endParaRPr lang="en-US" sz="316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436"/>
              </a:lnSpc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Multiplication by 1 → Value remains the same:</a:t>
            </a:r>
          </a:p>
          <a:p>
            <a:pPr algn="ctr">
              <a:lnSpc>
                <a:spcPts val="4436"/>
              </a:lnSpc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1×x=x1 </a:t>
            </a:r>
          </a:p>
          <a:p>
            <a:pPr algn="l">
              <a:lnSpc>
                <a:spcPts val="4436"/>
              </a:lnSpc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Multiplication by 2 → Left shift by 1 bit; if MSB = 1, XOR with 0x1B:</a:t>
            </a:r>
          </a:p>
          <a:p>
            <a:pPr algn="ctr">
              <a:lnSpc>
                <a:spcPts val="4436"/>
              </a:lnSpc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2×x={(x&lt;&lt;1)  if MSB = 0</a:t>
            </a:r>
          </a:p>
          <a:p>
            <a:pPr algn="ctr">
              <a:lnSpc>
                <a:spcPts val="4436"/>
              </a:lnSpc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(x&lt;&lt;1) ⊕ 0x1B  if MSB = 1</a:t>
            </a:r>
          </a:p>
          <a:p>
            <a:pPr algn="l">
              <a:lnSpc>
                <a:spcPts val="4436"/>
              </a:lnSpc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Multiplication by 3 → Equivalent to (2 × x) ⊕ x:</a:t>
            </a:r>
          </a:p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3×x =(2×x)⊕ 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69233" y="6900391"/>
            <a:ext cx="2930009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First Column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83687" y="8669893"/>
            <a:ext cx="1550551" cy="111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2⊗d4 =</a:t>
            </a:r>
          </a:p>
          <a:p>
            <a:pPr algn="ctr">
              <a:lnSpc>
                <a:spcPts val="4436"/>
              </a:lnSpc>
              <a:spcBef>
                <a:spcPct val="0"/>
              </a:spcBef>
            </a:pPr>
            <a:endParaRPr lang="en-US" sz="316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548147" y="7662473"/>
            <a:ext cx="6777514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(2⊗d4)⊕(3⊗bf)⊕(1⊗5d)⊕(1⊗30)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80318" y="8669893"/>
            <a:ext cx="1837849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1101 0100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60234" y="8650852"/>
            <a:ext cx="1953339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1010 1000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19406" y="8593711"/>
            <a:ext cx="5292209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1010 1000​⊕0001 1011  = b3​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3841" y="3576697"/>
            <a:ext cx="3315138" cy="2154840"/>
          </a:xfrm>
          <a:custGeom>
            <a:avLst/>
            <a:gdLst/>
            <a:ahLst/>
            <a:cxnLst/>
            <a:rect l="l" t="t" r="r" b="b"/>
            <a:pathLst>
              <a:path w="3315138" h="2154840">
                <a:moveTo>
                  <a:pt x="0" y="0"/>
                </a:moveTo>
                <a:lnTo>
                  <a:pt x="3315138" y="0"/>
                </a:lnTo>
                <a:lnTo>
                  <a:pt x="3315138" y="2154840"/>
                </a:lnTo>
                <a:lnTo>
                  <a:pt x="0" y="2154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4543" y="6607884"/>
            <a:ext cx="16898914" cy="2386972"/>
          </a:xfrm>
          <a:custGeom>
            <a:avLst/>
            <a:gdLst/>
            <a:ahLst/>
            <a:cxnLst/>
            <a:rect l="l" t="t" r="r" b="b"/>
            <a:pathLst>
              <a:path w="16898914" h="2386972">
                <a:moveTo>
                  <a:pt x="0" y="0"/>
                </a:moveTo>
                <a:lnTo>
                  <a:pt x="16898914" y="0"/>
                </a:lnTo>
                <a:lnTo>
                  <a:pt x="16898914" y="2386972"/>
                </a:lnTo>
                <a:lnTo>
                  <a:pt x="0" y="238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62025"/>
            <a:ext cx="7041595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3⊗bf = (2⊗bf) ⊕ bf = (7e⊕bf)  = c1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71410" y="962025"/>
            <a:ext cx="5932367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;  1⊗5d=5d  ;  1⊗30=30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938136"/>
            <a:ext cx="8803362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Now XOR all values :    b3⊕c1⊕5d⊕30= 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394" y="2914925"/>
            <a:ext cx="16367984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Applying this to all four columns, we get the final MixColumns matrix: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7768" y="9194881"/>
            <a:ext cx="2266474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Round key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7335" y="9191625"/>
            <a:ext cx="2481382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Matrix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796276"/>
            <a:ext cx="4623792" cy="54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6"/>
              </a:lnSpc>
              <a:spcBef>
                <a:spcPct val="0"/>
              </a:spcBef>
            </a:pPr>
            <a:r>
              <a:rPr lang="en-US" sz="31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4: AddRoundKey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9435" y="5632945"/>
            <a:ext cx="2318565" cy="4654055"/>
          </a:xfrm>
          <a:custGeom>
            <a:avLst/>
            <a:gdLst/>
            <a:ahLst/>
            <a:cxnLst/>
            <a:rect l="l" t="t" r="r" b="b"/>
            <a:pathLst>
              <a:path w="2318565" h="4654055">
                <a:moveTo>
                  <a:pt x="0" y="0"/>
                </a:moveTo>
                <a:lnTo>
                  <a:pt x="2318565" y="0"/>
                </a:lnTo>
                <a:lnTo>
                  <a:pt x="2318565" y="4654055"/>
                </a:lnTo>
                <a:lnTo>
                  <a:pt x="0" y="46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10800000">
            <a:off x="-527724" y="-4531959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5"/>
                </a:lnTo>
                <a:lnTo>
                  <a:pt x="0" y="741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2978690" y="766130"/>
            <a:ext cx="12330620" cy="8754740"/>
          </a:xfrm>
          <a:custGeom>
            <a:avLst/>
            <a:gdLst/>
            <a:ahLst/>
            <a:cxnLst/>
            <a:rect l="l" t="t" r="r" b="b"/>
            <a:pathLst>
              <a:path w="12330620" h="8754740">
                <a:moveTo>
                  <a:pt x="0" y="0"/>
                </a:moveTo>
                <a:lnTo>
                  <a:pt x="12330620" y="0"/>
                </a:lnTo>
                <a:lnTo>
                  <a:pt x="12330620" y="8754740"/>
                </a:lnTo>
                <a:lnTo>
                  <a:pt x="0" y="875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54781"/>
            <a:ext cx="15493573" cy="2192662"/>
          </a:xfrm>
          <a:custGeom>
            <a:avLst/>
            <a:gdLst/>
            <a:ahLst/>
            <a:cxnLst/>
            <a:rect l="l" t="t" r="r" b="b"/>
            <a:pathLst>
              <a:path w="15493573" h="2192662">
                <a:moveTo>
                  <a:pt x="0" y="0"/>
                </a:moveTo>
                <a:lnTo>
                  <a:pt x="15493573" y="0"/>
                </a:lnTo>
                <a:lnTo>
                  <a:pt x="15493573" y="2192662"/>
                </a:lnTo>
                <a:lnTo>
                  <a:pt x="0" y="2192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52" r="-28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001590"/>
            <a:ext cx="8115300" cy="2887833"/>
          </a:xfrm>
          <a:custGeom>
            <a:avLst/>
            <a:gdLst/>
            <a:ahLst/>
            <a:cxnLst/>
            <a:rect l="l" t="t" r="r" b="b"/>
            <a:pathLst>
              <a:path w="8115300" h="2887833">
                <a:moveTo>
                  <a:pt x="0" y="0"/>
                </a:moveTo>
                <a:lnTo>
                  <a:pt x="8115300" y="0"/>
                </a:lnTo>
                <a:lnTo>
                  <a:pt x="8115300" y="2887833"/>
                </a:lnTo>
                <a:lnTo>
                  <a:pt x="0" y="2887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0" r="-178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24675" y="3001590"/>
            <a:ext cx="7097598" cy="6980235"/>
          </a:xfrm>
          <a:custGeom>
            <a:avLst/>
            <a:gdLst/>
            <a:ahLst/>
            <a:cxnLst/>
            <a:rect l="l" t="t" r="r" b="b"/>
            <a:pathLst>
              <a:path w="7097598" h="6980235">
                <a:moveTo>
                  <a:pt x="0" y="0"/>
                </a:moveTo>
                <a:lnTo>
                  <a:pt x="7097598" y="0"/>
                </a:lnTo>
                <a:lnTo>
                  <a:pt x="7097598" y="6980235"/>
                </a:lnTo>
                <a:lnTo>
                  <a:pt x="0" y="6980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1" r="-6255" b="-1636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975084" y="5158467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5"/>
                </a:lnTo>
                <a:lnTo>
                  <a:pt x="0" y="7418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6726474" y="-2100713"/>
            <a:ext cx="4201427" cy="420142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9435" y="5632945"/>
            <a:ext cx="2318565" cy="4654055"/>
          </a:xfrm>
          <a:custGeom>
            <a:avLst/>
            <a:gdLst/>
            <a:ahLst/>
            <a:cxnLst/>
            <a:rect l="l" t="t" r="r" b="b"/>
            <a:pathLst>
              <a:path w="2318565" h="4654055">
                <a:moveTo>
                  <a:pt x="0" y="0"/>
                </a:moveTo>
                <a:lnTo>
                  <a:pt x="2318565" y="0"/>
                </a:lnTo>
                <a:lnTo>
                  <a:pt x="2318565" y="4654055"/>
                </a:lnTo>
                <a:lnTo>
                  <a:pt x="0" y="465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10800000">
            <a:off x="-527724" y="-4531959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5"/>
                </a:lnTo>
                <a:lnTo>
                  <a:pt x="0" y="741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2956586" y="603911"/>
            <a:ext cx="12787575" cy="9079178"/>
          </a:xfrm>
          <a:custGeom>
            <a:avLst/>
            <a:gdLst/>
            <a:ahLst/>
            <a:cxnLst/>
            <a:rect l="l" t="t" r="r" b="b"/>
            <a:pathLst>
              <a:path w="12787575" h="9079178">
                <a:moveTo>
                  <a:pt x="0" y="0"/>
                </a:moveTo>
                <a:lnTo>
                  <a:pt x="12787575" y="0"/>
                </a:lnTo>
                <a:lnTo>
                  <a:pt x="12787575" y="9079178"/>
                </a:lnTo>
                <a:lnTo>
                  <a:pt x="0" y="9079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5D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82689" y="4186189"/>
            <a:ext cx="11922621" cy="172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9"/>
              </a:lnSpc>
              <a:spcBef>
                <a:spcPct val="0"/>
              </a:spcBef>
            </a:pPr>
            <a:r>
              <a:rPr lang="en-US" sz="1012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Kyber &amp; Dilithium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56600" y="679643"/>
            <a:ext cx="12574799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Kyber: Post-Quantum Key Encapsulation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28914" y="8324131"/>
            <a:ext cx="5578401" cy="557840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84932" y="9119698"/>
            <a:ext cx="452472" cy="4524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12764138" y="9190534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84512" y="1712980"/>
            <a:ext cx="17518975" cy="638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Kyber is a lattice-based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Encapsulation Mechanism (KEM)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designed to secure key exchanges against both classical and quantum attacks.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Leverages the Module Learning With Errors (MLWE) problem for robust security.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00"/>
              </a:lnSpc>
            </a:pPr>
            <a:r>
              <a:rPr lang="en-US" sz="30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Features:</a:t>
            </a:r>
          </a:p>
          <a:p>
            <a:pPr algn="l">
              <a:lnSpc>
                <a:spcPts val="4200"/>
              </a:lnSpc>
            </a:pPr>
            <a:endParaRPr lang="en-US" sz="3000" b="1" u="sng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Post-Quantum Security: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Provides security even in a future with quantum computers.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Efficiency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Offers low computational complexity and minimal latency, ideal for real-world applications including IoT and secure communications.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Standardization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A strong candidate in the NIST post-quantum cryptography standardization process, ensuring that it meets rigorous security and performance standards.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899" y="745147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4285" y="270205"/>
            <a:ext cx="8816035" cy="9746590"/>
          </a:xfrm>
          <a:custGeom>
            <a:avLst/>
            <a:gdLst/>
            <a:ahLst/>
            <a:cxnLst/>
            <a:rect l="l" t="t" r="r" b="b"/>
            <a:pathLst>
              <a:path w="8816035" h="9746590">
                <a:moveTo>
                  <a:pt x="0" y="0"/>
                </a:moveTo>
                <a:lnTo>
                  <a:pt x="8816035" y="0"/>
                </a:lnTo>
                <a:lnTo>
                  <a:pt x="8816035" y="9746590"/>
                </a:lnTo>
                <a:lnTo>
                  <a:pt x="0" y="9746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775" t="-3001" b="-1127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70130" y="270205"/>
            <a:ext cx="9171491" cy="9746590"/>
          </a:xfrm>
          <a:custGeom>
            <a:avLst/>
            <a:gdLst/>
            <a:ahLst/>
            <a:cxnLst/>
            <a:rect l="l" t="t" r="r" b="b"/>
            <a:pathLst>
              <a:path w="9171491" h="9746590">
                <a:moveTo>
                  <a:pt x="0" y="0"/>
                </a:moveTo>
                <a:lnTo>
                  <a:pt x="9171491" y="0"/>
                </a:lnTo>
                <a:lnTo>
                  <a:pt x="9171491" y="9746590"/>
                </a:lnTo>
                <a:lnTo>
                  <a:pt x="0" y="9746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53" r="-127929" b="-20609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899" y="745147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6294" y="184636"/>
            <a:ext cx="8082585" cy="9917729"/>
          </a:xfrm>
          <a:custGeom>
            <a:avLst/>
            <a:gdLst/>
            <a:ahLst/>
            <a:cxnLst/>
            <a:rect l="l" t="t" r="r" b="b"/>
            <a:pathLst>
              <a:path w="8082585" h="9917729">
                <a:moveTo>
                  <a:pt x="0" y="0"/>
                </a:moveTo>
                <a:lnTo>
                  <a:pt x="8082585" y="0"/>
                </a:lnTo>
                <a:lnTo>
                  <a:pt x="8082585" y="9917728"/>
                </a:lnTo>
                <a:lnTo>
                  <a:pt x="0" y="9917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3" b="-683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45699" y="184636"/>
            <a:ext cx="10704302" cy="9917729"/>
          </a:xfrm>
          <a:custGeom>
            <a:avLst/>
            <a:gdLst/>
            <a:ahLst/>
            <a:cxnLst/>
            <a:rect l="l" t="t" r="r" b="b"/>
            <a:pathLst>
              <a:path w="10704302" h="9917729">
                <a:moveTo>
                  <a:pt x="0" y="0"/>
                </a:moveTo>
                <a:lnTo>
                  <a:pt x="10704302" y="0"/>
                </a:lnTo>
                <a:lnTo>
                  <a:pt x="10704302" y="9917728"/>
                </a:lnTo>
                <a:lnTo>
                  <a:pt x="0" y="9917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87" b="-5038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1967" y="-2828925"/>
            <a:ext cx="5657850" cy="5657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10892" y="0"/>
            <a:ext cx="6648057" cy="10287000"/>
            <a:chOff x="0" y="0"/>
            <a:chExt cx="175092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928" cy="2709333"/>
            </a:xfrm>
            <a:custGeom>
              <a:avLst/>
              <a:gdLst/>
              <a:ahLst/>
              <a:cxnLst/>
              <a:rect l="l" t="t" r="r" b="b"/>
              <a:pathLst>
                <a:path w="1750928" h="2709333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161680"/>
            <a:ext cx="8990593" cy="348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2151" lvl="1" indent="-361076" algn="l">
              <a:lnSpc>
                <a:spcPts val="5552"/>
              </a:lnSpc>
              <a:buFont typeface="Arial"/>
              <a:buChar char="•"/>
            </a:pPr>
            <a:r>
              <a:rPr lang="en-US" sz="3344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Integrity + Authentication</a:t>
            </a:r>
          </a:p>
          <a:p>
            <a:pPr marL="722151" lvl="1" indent="-361076" algn="l">
              <a:lnSpc>
                <a:spcPts val="5552"/>
              </a:lnSpc>
              <a:buFont typeface="Arial"/>
              <a:buChar char="•"/>
            </a:pPr>
            <a:r>
              <a:rPr lang="en-US" sz="3344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Attacks</a:t>
            </a:r>
          </a:p>
          <a:p>
            <a:pPr marL="722151" lvl="1" indent="-361076" algn="l">
              <a:lnSpc>
                <a:spcPts val="5552"/>
              </a:lnSpc>
              <a:buFont typeface="Arial"/>
              <a:buChar char="•"/>
            </a:pPr>
            <a:r>
              <a:rPr lang="en-US" sz="3344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Hybrid Approach - RSA + AES</a:t>
            </a:r>
          </a:p>
          <a:p>
            <a:pPr marL="722151" lvl="1" indent="-361076" algn="l">
              <a:lnSpc>
                <a:spcPts val="5552"/>
              </a:lnSpc>
              <a:buFont typeface="Arial"/>
              <a:buChar char="•"/>
            </a:pPr>
            <a:r>
              <a:rPr lang="en-US" sz="3344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Digital Signature</a:t>
            </a:r>
          </a:p>
          <a:p>
            <a:pPr marL="722151" lvl="1" indent="-361076" algn="l">
              <a:lnSpc>
                <a:spcPts val="5552"/>
              </a:lnSpc>
              <a:buFont typeface="Arial"/>
              <a:buChar char="•"/>
            </a:pPr>
            <a:r>
              <a:rPr lang="en-US" sz="3344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Kyber and Dilithium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390959" y="8567821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06536" y="3314080"/>
            <a:ext cx="654889" cy="65488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0253" y="1526000"/>
            <a:ext cx="47625" cy="6099907"/>
            <a:chOff x="0" y="0"/>
            <a:chExt cx="12543" cy="16065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43" cy="1606560"/>
            </a:xfrm>
            <a:custGeom>
              <a:avLst/>
              <a:gdLst/>
              <a:ahLst/>
              <a:cxnLst/>
              <a:rect l="l" t="t" r="r" b="b"/>
              <a:pathLst>
                <a:path w="12543" h="1606560">
                  <a:moveTo>
                    <a:pt x="0" y="0"/>
                  </a:moveTo>
                  <a:lnTo>
                    <a:pt x="12543" y="0"/>
                  </a:lnTo>
                  <a:lnTo>
                    <a:pt x="12543" y="1606560"/>
                  </a:lnTo>
                  <a:lnTo>
                    <a:pt x="0" y="1606560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2543" cy="1625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710892" y="0"/>
            <a:ext cx="6577108" cy="10287000"/>
          </a:xfrm>
          <a:custGeom>
            <a:avLst/>
            <a:gdLst/>
            <a:ahLst/>
            <a:cxnLst/>
            <a:rect l="l" t="t" r="r" b="b"/>
            <a:pathLst>
              <a:path w="6577108" h="10287000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58773" r="-58773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95137" y="1754095"/>
            <a:ext cx="3630003" cy="80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4"/>
              </a:lnSpc>
              <a:spcBef>
                <a:spcPct val="0"/>
              </a:spcBef>
            </a:pPr>
            <a:r>
              <a:rPr lang="en-US" sz="4746" b="1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Topics 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4050" y="745515"/>
            <a:ext cx="12574799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Dilithium: Post-Quantum Digital Signatures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228914" y="8324131"/>
            <a:ext cx="5578401" cy="557840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84932" y="9119698"/>
            <a:ext cx="452472" cy="4524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12764138" y="9190534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84512" y="2110763"/>
            <a:ext cx="17518975" cy="638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Dilithium?</a:t>
            </a:r>
          </a:p>
          <a:p>
            <a:pPr algn="l">
              <a:lnSpc>
                <a:spcPts val="4200"/>
              </a:lnSpc>
            </a:pPr>
            <a:endParaRPr lang="en-US" sz="3000" b="1" u="sng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200"/>
              </a:lnSpc>
            </a:pPr>
            <a:r>
              <a:rPr lang="en-US" sz="30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A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post-quantum digital signature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scheme designed to secure digital communications.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Based on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lattice problems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ensuring security even in the face of quantum computing threats.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00"/>
              </a:lnSpc>
            </a:pPr>
            <a:r>
              <a:rPr lang="en-US" sz="30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Key Features:</a:t>
            </a:r>
          </a:p>
          <a:p>
            <a:pPr algn="l">
              <a:lnSpc>
                <a:spcPts val="4200"/>
              </a:lnSpc>
            </a:pPr>
            <a:endParaRPr lang="en-US" sz="3000" b="1" u="sng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Produces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compact signatures with fast verification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Uses a combination of rejection sampling and the Fiat-Shamir transform for non-interactive signing.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Also a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finalist in the NIST post-quantum cryptography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standardization process.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3899" y="745147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217170"/>
            <a:ext cx="18288000" cy="9852660"/>
          </a:xfrm>
          <a:custGeom>
            <a:avLst/>
            <a:gdLst/>
            <a:ahLst/>
            <a:cxnLst/>
            <a:rect l="l" t="t" r="r" b="b"/>
            <a:pathLst>
              <a:path w="18288000" h="9852660">
                <a:moveTo>
                  <a:pt x="0" y="0"/>
                </a:moveTo>
                <a:lnTo>
                  <a:pt x="18288000" y="0"/>
                </a:lnTo>
                <a:lnTo>
                  <a:pt x="18288000" y="9852660"/>
                </a:lnTo>
                <a:lnTo>
                  <a:pt x="0" y="9852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5D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5397" y="4200130"/>
            <a:ext cx="5377206" cy="16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9"/>
              </a:lnSpc>
              <a:spcBef>
                <a:spcPct val="0"/>
              </a:spcBef>
            </a:pPr>
            <a:r>
              <a:rPr lang="en-US" sz="1012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 : 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216778" cy="2493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6778" cy="2493875"/>
            </a:xfrm>
            <a:custGeom>
              <a:avLst/>
              <a:gdLst/>
              <a:ahLst/>
              <a:cxnLst/>
              <a:rect l="l" t="t" r="r" b="b"/>
              <a:pathLst>
                <a:path w="2216778" h="2493875">
                  <a:moveTo>
                    <a:pt x="0" y="0"/>
                  </a:moveTo>
                  <a:lnTo>
                    <a:pt x="2216778" y="0"/>
                  </a:lnTo>
                  <a:lnTo>
                    <a:pt x="2216778" y="2493875"/>
                  </a:lnTo>
                  <a:lnTo>
                    <a:pt x="0" y="2493875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216778" cy="251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409166"/>
            <a:ext cx="7323724" cy="80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44"/>
              </a:lnSpc>
              <a:spcBef>
                <a:spcPct val="0"/>
              </a:spcBef>
            </a:pPr>
            <a:r>
              <a:rPr lang="en-US" sz="4746" b="1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879063"/>
            <a:ext cx="7323724" cy="352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23"/>
              </a:lnSpc>
            </a:pPr>
            <a:r>
              <a:rPr lang="en-US" sz="3170" b="1" spc="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Integrity ensures that data remains unaltered during transmission or storage. It prevents unauthorized modifications and guarantees that the received information is exactly as intended.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49897" y="2409166"/>
            <a:ext cx="7561361" cy="80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44"/>
              </a:lnSpc>
              <a:spcBef>
                <a:spcPct val="0"/>
              </a:spcBef>
            </a:pPr>
            <a:r>
              <a:rPr lang="en-US" sz="4746" b="1" spc="-9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Authentication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49897" y="3879063"/>
            <a:ext cx="7561361" cy="297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29"/>
              </a:lnSpc>
            </a:pPr>
            <a:r>
              <a:rPr lang="en-US" sz="3173" b="1" spc="5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Authenticity verifies the identity of the sender or source of information. It ensures that the data comes from a trusted entity and has not been forged or tampered with.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462606" y="555655"/>
            <a:ext cx="7362789" cy="86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8"/>
              </a:lnSpc>
            </a:pPr>
            <a:r>
              <a:rPr lang="en-US" sz="5127" b="1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Attacks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49583" y="2783018"/>
            <a:ext cx="14988833" cy="5518992"/>
            <a:chOff x="0" y="0"/>
            <a:chExt cx="19985111" cy="7358657"/>
          </a:xfrm>
        </p:grpSpPr>
        <p:grpSp>
          <p:nvGrpSpPr>
            <p:cNvPr id="5" name="Group 5"/>
            <p:cNvGrpSpPr/>
            <p:nvPr/>
          </p:nvGrpSpPr>
          <p:grpSpPr>
            <a:xfrm rot="-10800000">
              <a:off x="79627" y="0"/>
              <a:ext cx="6135685" cy="7358657"/>
              <a:chOff x="0" y="0"/>
              <a:chExt cx="2041606" cy="24485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041606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2041606" h="2448541">
                    <a:moveTo>
                      <a:pt x="62738" y="0"/>
                    </a:moveTo>
                    <a:lnTo>
                      <a:pt x="1978869" y="0"/>
                    </a:lnTo>
                    <a:cubicBezTo>
                      <a:pt x="2013517" y="0"/>
                      <a:pt x="2041606" y="28089"/>
                      <a:pt x="2041606" y="62738"/>
                    </a:cubicBezTo>
                    <a:lnTo>
                      <a:pt x="2041606" y="2385804"/>
                    </a:lnTo>
                    <a:cubicBezTo>
                      <a:pt x="2041606" y="2402443"/>
                      <a:pt x="2034996" y="2418400"/>
                      <a:pt x="2023231" y="2430166"/>
                    </a:cubicBezTo>
                    <a:cubicBezTo>
                      <a:pt x="2011465" y="2441931"/>
                      <a:pt x="1995507" y="2448541"/>
                      <a:pt x="1978869" y="2448541"/>
                    </a:cubicBezTo>
                    <a:lnTo>
                      <a:pt x="62738" y="2448541"/>
                    </a:lnTo>
                    <a:cubicBezTo>
                      <a:pt x="46098" y="2448541"/>
                      <a:pt x="30141" y="2441931"/>
                      <a:pt x="18375" y="2430166"/>
                    </a:cubicBezTo>
                    <a:cubicBezTo>
                      <a:pt x="6610" y="2418400"/>
                      <a:pt x="0" y="2402443"/>
                      <a:pt x="0" y="2385804"/>
                    </a:cubicBezTo>
                    <a:lnTo>
                      <a:pt x="0" y="62738"/>
                    </a:lnTo>
                    <a:cubicBezTo>
                      <a:pt x="0" y="46098"/>
                      <a:pt x="6610" y="30141"/>
                      <a:pt x="18375" y="18375"/>
                    </a:cubicBezTo>
                    <a:cubicBezTo>
                      <a:pt x="30141" y="6610"/>
                      <a:pt x="46098" y="0"/>
                      <a:pt x="627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106861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041606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042634" y="0"/>
              <a:ext cx="4209672" cy="1962132"/>
            </a:xfrm>
            <a:custGeom>
              <a:avLst/>
              <a:gdLst/>
              <a:ahLst/>
              <a:cxnLst/>
              <a:rect l="l" t="t" r="r" b="b"/>
              <a:pathLst>
                <a:path w="4209672" h="1962132">
                  <a:moveTo>
                    <a:pt x="0" y="0"/>
                  </a:moveTo>
                  <a:lnTo>
                    <a:pt x="4209672" y="0"/>
                  </a:lnTo>
                  <a:lnTo>
                    <a:pt x="4209672" y="1962132"/>
                  </a:lnTo>
                  <a:lnTo>
                    <a:pt x="0" y="196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14545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9" name="Group 9"/>
            <p:cNvGrpSpPr/>
            <p:nvPr/>
          </p:nvGrpSpPr>
          <p:grpSpPr>
            <a:xfrm rot="-10800000">
              <a:off x="6966489" y="0"/>
              <a:ext cx="6135685" cy="7358657"/>
              <a:chOff x="0" y="0"/>
              <a:chExt cx="2041606" cy="24485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041606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2041606" h="2448541">
                    <a:moveTo>
                      <a:pt x="62738" y="0"/>
                    </a:moveTo>
                    <a:lnTo>
                      <a:pt x="1978869" y="0"/>
                    </a:lnTo>
                    <a:cubicBezTo>
                      <a:pt x="2013517" y="0"/>
                      <a:pt x="2041606" y="28089"/>
                      <a:pt x="2041606" y="62738"/>
                    </a:cubicBezTo>
                    <a:lnTo>
                      <a:pt x="2041606" y="2385804"/>
                    </a:lnTo>
                    <a:cubicBezTo>
                      <a:pt x="2041606" y="2402443"/>
                      <a:pt x="2034996" y="2418400"/>
                      <a:pt x="2023231" y="2430166"/>
                    </a:cubicBezTo>
                    <a:cubicBezTo>
                      <a:pt x="2011465" y="2441931"/>
                      <a:pt x="1995507" y="2448541"/>
                      <a:pt x="1978869" y="2448541"/>
                    </a:cubicBezTo>
                    <a:lnTo>
                      <a:pt x="62738" y="2448541"/>
                    </a:lnTo>
                    <a:cubicBezTo>
                      <a:pt x="46098" y="2448541"/>
                      <a:pt x="30141" y="2441931"/>
                      <a:pt x="18375" y="2430166"/>
                    </a:cubicBezTo>
                    <a:cubicBezTo>
                      <a:pt x="6610" y="2418400"/>
                      <a:pt x="0" y="2402443"/>
                      <a:pt x="0" y="2385804"/>
                    </a:cubicBezTo>
                    <a:lnTo>
                      <a:pt x="0" y="62738"/>
                    </a:lnTo>
                    <a:cubicBezTo>
                      <a:pt x="0" y="46098"/>
                      <a:pt x="6610" y="30141"/>
                      <a:pt x="18375" y="18375"/>
                    </a:cubicBezTo>
                    <a:cubicBezTo>
                      <a:pt x="30141" y="6610"/>
                      <a:pt x="46098" y="0"/>
                      <a:pt x="627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106861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041606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7929495" y="0"/>
              <a:ext cx="4209672" cy="1962132"/>
            </a:xfrm>
            <a:custGeom>
              <a:avLst/>
              <a:gdLst/>
              <a:ahLst/>
              <a:cxnLst/>
              <a:rect l="l" t="t" r="r" b="b"/>
              <a:pathLst>
                <a:path w="4209672" h="1962132">
                  <a:moveTo>
                    <a:pt x="0" y="0"/>
                  </a:moveTo>
                  <a:lnTo>
                    <a:pt x="4209673" y="0"/>
                  </a:lnTo>
                  <a:lnTo>
                    <a:pt x="4209673" y="1962132"/>
                  </a:lnTo>
                  <a:lnTo>
                    <a:pt x="0" y="196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14545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13" name="Group 13"/>
            <p:cNvGrpSpPr/>
            <p:nvPr/>
          </p:nvGrpSpPr>
          <p:grpSpPr>
            <a:xfrm rot="-10800000">
              <a:off x="13849426" y="0"/>
              <a:ext cx="6135685" cy="7358657"/>
              <a:chOff x="0" y="0"/>
              <a:chExt cx="2041606" cy="244854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41606" cy="2448541"/>
              </a:xfrm>
              <a:custGeom>
                <a:avLst/>
                <a:gdLst/>
                <a:ahLst/>
                <a:cxnLst/>
                <a:rect l="l" t="t" r="r" b="b"/>
                <a:pathLst>
                  <a:path w="2041606" h="2448541">
                    <a:moveTo>
                      <a:pt x="62738" y="0"/>
                    </a:moveTo>
                    <a:lnTo>
                      <a:pt x="1978869" y="0"/>
                    </a:lnTo>
                    <a:cubicBezTo>
                      <a:pt x="2013517" y="0"/>
                      <a:pt x="2041606" y="28089"/>
                      <a:pt x="2041606" y="62738"/>
                    </a:cubicBezTo>
                    <a:lnTo>
                      <a:pt x="2041606" y="2385804"/>
                    </a:lnTo>
                    <a:cubicBezTo>
                      <a:pt x="2041606" y="2402443"/>
                      <a:pt x="2034996" y="2418400"/>
                      <a:pt x="2023231" y="2430166"/>
                    </a:cubicBezTo>
                    <a:cubicBezTo>
                      <a:pt x="2011465" y="2441931"/>
                      <a:pt x="1995507" y="2448541"/>
                      <a:pt x="1978869" y="2448541"/>
                    </a:cubicBezTo>
                    <a:lnTo>
                      <a:pt x="62738" y="2448541"/>
                    </a:lnTo>
                    <a:cubicBezTo>
                      <a:pt x="46098" y="2448541"/>
                      <a:pt x="30141" y="2441931"/>
                      <a:pt x="18375" y="2430166"/>
                    </a:cubicBezTo>
                    <a:cubicBezTo>
                      <a:pt x="6610" y="2418400"/>
                      <a:pt x="0" y="2402443"/>
                      <a:pt x="0" y="2385804"/>
                    </a:cubicBezTo>
                    <a:lnTo>
                      <a:pt x="0" y="62738"/>
                    </a:lnTo>
                    <a:cubicBezTo>
                      <a:pt x="0" y="46098"/>
                      <a:pt x="6610" y="30141"/>
                      <a:pt x="18375" y="18375"/>
                    </a:cubicBezTo>
                    <a:cubicBezTo>
                      <a:pt x="30141" y="6610"/>
                      <a:pt x="46098" y="0"/>
                      <a:pt x="627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825" cap="rnd">
                <a:solidFill>
                  <a:srgbClr val="106861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2041606" cy="2486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4812432" y="0"/>
              <a:ext cx="4209672" cy="1962132"/>
            </a:xfrm>
            <a:custGeom>
              <a:avLst/>
              <a:gdLst/>
              <a:ahLst/>
              <a:cxnLst/>
              <a:rect l="l" t="t" r="r" b="b"/>
              <a:pathLst>
                <a:path w="4209672" h="1962132">
                  <a:moveTo>
                    <a:pt x="0" y="0"/>
                  </a:moveTo>
                  <a:lnTo>
                    <a:pt x="4209672" y="0"/>
                  </a:lnTo>
                  <a:lnTo>
                    <a:pt x="4209672" y="1962132"/>
                  </a:lnTo>
                  <a:lnTo>
                    <a:pt x="0" y="196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1454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248284"/>
              <a:ext cx="6294940" cy="1691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3"/>
                </a:lnSpc>
              </a:pPr>
              <a:r>
                <a:rPr lang="en-US" sz="4002" b="1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Passive Attack</a:t>
              </a:r>
            </a:p>
            <a:p>
              <a:pPr marL="0" lvl="0" indent="0" algn="ctr">
                <a:lnSpc>
                  <a:spcPts val="5123"/>
                </a:lnSpc>
                <a:spcBef>
                  <a:spcPct val="0"/>
                </a:spcBef>
              </a:pPr>
              <a:r>
                <a:rPr lang="en-US" sz="4002" b="1">
                  <a:solidFill>
                    <a:srgbClr val="0EAC4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Packet Sniffing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84223" y="131164"/>
              <a:ext cx="1838675" cy="1179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1"/>
                </a:lnSpc>
                <a:spcBef>
                  <a:spcPct val="0"/>
                </a:spcBef>
              </a:pPr>
              <a:r>
                <a:rPr lang="en-US" sz="5625" b="1">
                  <a:solidFill>
                    <a:srgbClr val="F8F8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113334" y="3248284"/>
              <a:ext cx="5754176" cy="1547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3"/>
                </a:lnSpc>
              </a:pPr>
              <a:r>
                <a:rPr lang="en-US" sz="3658" b="1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Active Attack</a:t>
              </a:r>
            </a:p>
            <a:p>
              <a:pPr marL="0" lvl="0" indent="0" algn="ctr">
                <a:lnSpc>
                  <a:spcPts val="4683"/>
                </a:lnSpc>
                <a:spcBef>
                  <a:spcPct val="0"/>
                </a:spcBef>
              </a:pPr>
              <a:r>
                <a:rPr lang="en-US" sz="3658" b="1">
                  <a:solidFill>
                    <a:srgbClr val="0EAC4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Modification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071085" y="131164"/>
              <a:ext cx="1838675" cy="1179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1"/>
                </a:lnSpc>
                <a:spcBef>
                  <a:spcPct val="0"/>
                </a:spcBef>
              </a:pPr>
              <a:r>
                <a:rPr lang="en-US" sz="5625" b="1">
                  <a:solidFill>
                    <a:srgbClr val="F8F8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02329" y="3228272"/>
              <a:ext cx="5829878" cy="1576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4"/>
                </a:lnSpc>
              </a:pPr>
              <a:r>
                <a:rPr lang="en-US" sz="3706" b="1">
                  <a:solidFill>
                    <a:srgbClr val="343432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Active Attack</a:t>
              </a:r>
            </a:p>
            <a:p>
              <a:pPr marL="0" lvl="0" indent="0" algn="ctr">
                <a:lnSpc>
                  <a:spcPts val="4744"/>
                </a:lnSpc>
                <a:spcBef>
                  <a:spcPct val="0"/>
                </a:spcBef>
              </a:pPr>
              <a:r>
                <a:rPr lang="en-US" sz="3706" b="1">
                  <a:solidFill>
                    <a:srgbClr val="0EAC4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Fabrication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954021" y="131164"/>
              <a:ext cx="1838675" cy="1179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01"/>
                </a:lnSpc>
                <a:spcBef>
                  <a:spcPct val="0"/>
                </a:spcBef>
              </a:pPr>
              <a:r>
                <a:rPr lang="en-US" sz="5625" b="1">
                  <a:solidFill>
                    <a:srgbClr val="F8F8F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5D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2508" y="3009900"/>
            <a:ext cx="11482983" cy="172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9"/>
              </a:lnSpc>
              <a:spcBef>
                <a:spcPct val="0"/>
              </a:spcBef>
            </a:pPr>
            <a:r>
              <a:rPr lang="en-US" sz="10121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Hybrid Approach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11589" y="8007246"/>
            <a:ext cx="4201427" cy="4201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67950" y="6633635"/>
            <a:ext cx="762083" cy="76208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75233" y="9258300"/>
            <a:ext cx="1614906" cy="16149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90868" y="5073246"/>
            <a:ext cx="1834916" cy="1623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4692" b="1" spc="-93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AES:</a:t>
            </a:r>
          </a:p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endParaRPr lang="en-US" sz="4692" b="1" spc="-93" dirty="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797230" y="5971633"/>
            <a:ext cx="5676156" cy="1086624"/>
            <a:chOff x="0" y="0"/>
            <a:chExt cx="1313608" cy="2514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13608" cy="251473"/>
            </a:xfrm>
            <a:custGeom>
              <a:avLst/>
              <a:gdLst/>
              <a:ahLst/>
              <a:cxnLst/>
              <a:rect l="l" t="t" r="r" b="b"/>
              <a:pathLst>
                <a:path w="1313608" h="251473">
                  <a:moveTo>
                    <a:pt x="43646" y="0"/>
                  </a:moveTo>
                  <a:lnTo>
                    <a:pt x="1269963" y="0"/>
                  </a:lnTo>
                  <a:cubicBezTo>
                    <a:pt x="1281538" y="0"/>
                    <a:pt x="1292640" y="4598"/>
                    <a:pt x="1300825" y="12784"/>
                  </a:cubicBezTo>
                  <a:cubicBezTo>
                    <a:pt x="1309010" y="20969"/>
                    <a:pt x="1313608" y="32070"/>
                    <a:pt x="1313608" y="43646"/>
                  </a:cubicBezTo>
                  <a:lnTo>
                    <a:pt x="1313608" y="207827"/>
                  </a:lnTo>
                  <a:cubicBezTo>
                    <a:pt x="1313608" y="231932"/>
                    <a:pt x="1294068" y="251473"/>
                    <a:pt x="1269963" y="251473"/>
                  </a:cubicBezTo>
                  <a:lnTo>
                    <a:pt x="43646" y="251473"/>
                  </a:lnTo>
                  <a:cubicBezTo>
                    <a:pt x="32070" y="251473"/>
                    <a:pt x="20969" y="246874"/>
                    <a:pt x="12784" y="238689"/>
                  </a:cubicBezTo>
                  <a:cubicBezTo>
                    <a:pt x="4598" y="230504"/>
                    <a:pt x="0" y="219402"/>
                    <a:pt x="0" y="207827"/>
                  </a:cubicBezTo>
                  <a:lnTo>
                    <a:pt x="0" y="43646"/>
                  </a:lnTo>
                  <a:cubicBezTo>
                    <a:pt x="0" y="32070"/>
                    <a:pt x="4598" y="20969"/>
                    <a:pt x="12784" y="12784"/>
                  </a:cubicBezTo>
                  <a:cubicBezTo>
                    <a:pt x="20969" y="4598"/>
                    <a:pt x="32070" y="0"/>
                    <a:pt x="4364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313608" cy="308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36"/>
                </a:lnSpc>
                <a:spcBef>
                  <a:spcPct val="0"/>
                </a:spcBef>
              </a:pPr>
              <a:r>
                <a:rPr lang="en-US" sz="2668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Symmetric Key Encryption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27265" y="5928052"/>
            <a:ext cx="5676156" cy="1086624"/>
            <a:chOff x="0" y="0"/>
            <a:chExt cx="1313608" cy="2514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3608" cy="251473"/>
            </a:xfrm>
            <a:custGeom>
              <a:avLst/>
              <a:gdLst/>
              <a:ahLst/>
              <a:cxnLst/>
              <a:rect l="l" t="t" r="r" b="b"/>
              <a:pathLst>
                <a:path w="1313608" h="251473">
                  <a:moveTo>
                    <a:pt x="43646" y="0"/>
                  </a:moveTo>
                  <a:lnTo>
                    <a:pt x="1269963" y="0"/>
                  </a:lnTo>
                  <a:cubicBezTo>
                    <a:pt x="1281538" y="0"/>
                    <a:pt x="1292640" y="4598"/>
                    <a:pt x="1300825" y="12784"/>
                  </a:cubicBezTo>
                  <a:cubicBezTo>
                    <a:pt x="1309010" y="20969"/>
                    <a:pt x="1313608" y="32070"/>
                    <a:pt x="1313608" y="43646"/>
                  </a:cubicBezTo>
                  <a:lnTo>
                    <a:pt x="1313608" y="207827"/>
                  </a:lnTo>
                  <a:cubicBezTo>
                    <a:pt x="1313608" y="231932"/>
                    <a:pt x="1294068" y="251473"/>
                    <a:pt x="1269963" y="251473"/>
                  </a:cubicBezTo>
                  <a:lnTo>
                    <a:pt x="43646" y="251473"/>
                  </a:lnTo>
                  <a:cubicBezTo>
                    <a:pt x="32070" y="251473"/>
                    <a:pt x="20969" y="246874"/>
                    <a:pt x="12784" y="238689"/>
                  </a:cubicBezTo>
                  <a:cubicBezTo>
                    <a:pt x="4598" y="230504"/>
                    <a:pt x="0" y="219402"/>
                    <a:pt x="0" y="207827"/>
                  </a:cubicBezTo>
                  <a:lnTo>
                    <a:pt x="0" y="43646"/>
                  </a:lnTo>
                  <a:cubicBezTo>
                    <a:pt x="0" y="32070"/>
                    <a:pt x="4598" y="20969"/>
                    <a:pt x="12784" y="12784"/>
                  </a:cubicBezTo>
                  <a:cubicBezTo>
                    <a:pt x="20969" y="4598"/>
                    <a:pt x="32070" y="0"/>
                    <a:pt x="4364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313608" cy="308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36"/>
                </a:lnSpc>
                <a:spcBef>
                  <a:spcPct val="0"/>
                </a:spcBef>
              </a:pPr>
              <a:r>
                <a:rPr lang="en-US" sz="2668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Block Cipher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170943" y="7781642"/>
            <a:ext cx="5658766" cy="1861197"/>
            <a:chOff x="0" y="0"/>
            <a:chExt cx="1309584" cy="4307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9584" cy="430729"/>
            </a:xfrm>
            <a:custGeom>
              <a:avLst/>
              <a:gdLst/>
              <a:ahLst/>
              <a:cxnLst/>
              <a:rect l="l" t="t" r="r" b="b"/>
              <a:pathLst>
                <a:path w="1309584" h="430729">
                  <a:moveTo>
                    <a:pt x="43780" y="0"/>
                  </a:moveTo>
                  <a:lnTo>
                    <a:pt x="1265804" y="0"/>
                  </a:lnTo>
                  <a:cubicBezTo>
                    <a:pt x="1277415" y="0"/>
                    <a:pt x="1288551" y="4613"/>
                    <a:pt x="1296761" y="12823"/>
                  </a:cubicBezTo>
                  <a:cubicBezTo>
                    <a:pt x="1304971" y="21033"/>
                    <a:pt x="1309584" y="32169"/>
                    <a:pt x="1309584" y="43780"/>
                  </a:cubicBezTo>
                  <a:lnTo>
                    <a:pt x="1309584" y="386949"/>
                  </a:lnTo>
                  <a:cubicBezTo>
                    <a:pt x="1309584" y="398560"/>
                    <a:pt x="1304971" y="409696"/>
                    <a:pt x="1296761" y="417906"/>
                  </a:cubicBezTo>
                  <a:cubicBezTo>
                    <a:pt x="1288551" y="426116"/>
                    <a:pt x="1277415" y="430729"/>
                    <a:pt x="1265804" y="430729"/>
                  </a:cubicBezTo>
                  <a:lnTo>
                    <a:pt x="43780" y="430729"/>
                  </a:lnTo>
                  <a:cubicBezTo>
                    <a:pt x="32169" y="430729"/>
                    <a:pt x="21033" y="426116"/>
                    <a:pt x="12823" y="417906"/>
                  </a:cubicBezTo>
                  <a:cubicBezTo>
                    <a:pt x="4613" y="409696"/>
                    <a:pt x="0" y="398560"/>
                    <a:pt x="0" y="386949"/>
                  </a:cubicBezTo>
                  <a:lnTo>
                    <a:pt x="0" y="43780"/>
                  </a:lnTo>
                  <a:cubicBezTo>
                    <a:pt x="0" y="32169"/>
                    <a:pt x="4613" y="21033"/>
                    <a:pt x="12823" y="12823"/>
                  </a:cubicBezTo>
                  <a:cubicBezTo>
                    <a:pt x="21033" y="4613"/>
                    <a:pt x="32169" y="0"/>
                    <a:pt x="43780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309584" cy="487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3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635671" y="1028700"/>
            <a:ext cx="8729309" cy="1538162"/>
            <a:chOff x="0" y="0"/>
            <a:chExt cx="11639079" cy="2050883"/>
          </a:xfrm>
        </p:grpSpPr>
        <p:sp>
          <p:nvSpPr>
            <p:cNvPr id="25" name="TextBox 25"/>
            <p:cNvSpPr txBox="1"/>
            <p:nvPr/>
          </p:nvSpPr>
          <p:spPr>
            <a:xfrm>
              <a:off x="2508742" y="-85725"/>
              <a:ext cx="8380982" cy="2136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9"/>
                </a:lnSpc>
              </a:pPr>
              <a:r>
                <a:rPr lang="en-US" sz="4692" b="1" spc="-93">
                  <a:solidFill>
                    <a:srgbClr val="19191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Audio Encryption</a:t>
              </a:r>
            </a:p>
            <a:p>
              <a:pPr marL="0" lvl="0" indent="0" algn="l">
                <a:lnSpc>
                  <a:spcPts val="6569"/>
                </a:lnSpc>
                <a:spcBef>
                  <a:spcPct val="0"/>
                </a:spcBef>
              </a:pPr>
              <a:endPara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498710" y="258693"/>
              <a:ext cx="498724" cy="498724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686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9545707" y="258693"/>
              <a:ext cx="508055" cy="50805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686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0289138" y="249362"/>
              <a:ext cx="508055" cy="508055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EA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1131024" y="249362"/>
              <a:ext cx="508055" cy="508055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2F8C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749355" y="249362"/>
              <a:ext cx="508055" cy="508055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EA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0" y="258693"/>
              <a:ext cx="508055" cy="508055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2F8C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1606580" y="2481137"/>
            <a:ext cx="11758400" cy="71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149"/>
              </a:lnSpc>
              <a:spcBef>
                <a:spcPct val="0"/>
              </a:spcBef>
            </a:pPr>
            <a:r>
              <a:rPr lang="en-US" sz="4392" b="1" spc="-87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Integrity : Hybrid Approach (AES + RSA)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06580" y="3657349"/>
            <a:ext cx="16148020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89"/>
              </a:lnSpc>
              <a:spcBef>
                <a:spcPct val="0"/>
              </a:spcBef>
            </a:pPr>
            <a:r>
              <a:rPr lang="en-US" sz="4492" b="1" spc="-89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Authentication : Digital signature with SHA-256 hashing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335471" y="8156969"/>
            <a:ext cx="3312319" cy="11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9"/>
              </a:lnSpc>
              <a:spcBef>
                <a:spcPct val="0"/>
              </a:spcBef>
            </a:pPr>
            <a:r>
              <a:rPr lang="en-US" sz="2430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AES-128 → 10 rounds</a:t>
            </a:r>
          </a:p>
          <a:p>
            <a:pPr algn="ctr">
              <a:lnSpc>
                <a:spcPts val="3159"/>
              </a:lnSpc>
              <a:spcBef>
                <a:spcPct val="0"/>
              </a:spcBef>
            </a:pPr>
            <a:r>
              <a:rPr lang="en-US" sz="2430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AES-192 → 12 rounds</a:t>
            </a:r>
          </a:p>
          <a:p>
            <a:pPr algn="ctr">
              <a:lnSpc>
                <a:spcPts val="3159"/>
              </a:lnSpc>
              <a:spcBef>
                <a:spcPct val="0"/>
              </a:spcBef>
            </a:pPr>
            <a:r>
              <a:rPr lang="en-US" sz="2430" b="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AES-256 → 14 rounds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890868" y="2783774"/>
            <a:ext cx="275664" cy="275664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01841" y="3959986"/>
            <a:ext cx="275664" cy="275664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72262" y="-1329180"/>
            <a:ext cx="4201427" cy="4201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91221" y="2491206"/>
            <a:ext cx="762083" cy="76208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100713" y="8186287"/>
            <a:ext cx="4201427" cy="4201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86206" y="-586206"/>
            <a:ext cx="1614906" cy="16149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5676156" cy="1086624"/>
            <a:chOff x="0" y="0"/>
            <a:chExt cx="1313608" cy="2514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3608" cy="251473"/>
            </a:xfrm>
            <a:custGeom>
              <a:avLst/>
              <a:gdLst/>
              <a:ahLst/>
              <a:cxnLst/>
              <a:rect l="l" t="t" r="r" b="b"/>
              <a:pathLst>
                <a:path w="1313608" h="251473">
                  <a:moveTo>
                    <a:pt x="43646" y="0"/>
                  </a:moveTo>
                  <a:lnTo>
                    <a:pt x="1269963" y="0"/>
                  </a:lnTo>
                  <a:cubicBezTo>
                    <a:pt x="1281538" y="0"/>
                    <a:pt x="1292640" y="4598"/>
                    <a:pt x="1300825" y="12784"/>
                  </a:cubicBezTo>
                  <a:cubicBezTo>
                    <a:pt x="1309010" y="20969"/>
                    <a:pt x="1313608" y="32070"/>
                    <a:pt x="1313608" y="43646"/>
                  </a:cubicBezTo>
                  <a:lnTo>
                    <a:pt x="1313608" y="207827"/>
                  </a:lnTo>
                  <a:cubicBezTo>
                    <a:pt x="1313608" y="231932"/>
                    <a:pt x="1294068" y="251473"/>
                    <a:pt x="1269963" y="251473"/>
                  </a:cubicBezTo>
                  <a:lnTo>
                    <a:pt x="43646" y="251473"/>
                  </a:lnTo>
                  <a:cubicBezTo>
                    <a:pt x="32070" y="251473"/>
                    <a:pt x="20969" y="246874"/>
                    <a:pt x="12784" y="238689"/>
                  </a:cubicBezTo>
                  <a:cubicBezTo>
                    <a:pt x="4598" y="230504"/>
                    <a:pt x="0" y="219402"/>
                    <a:pt x="0" y="207827"/>
                  </a:cubicBezTo>
                  <a:lnTo>
                    <a:pt x="0" y="43646"/>
                  </a:lnTo>
                  <a:cubicBezTo>
                    <a:pt x="0" y="32070"/>
                    <a:pt x="4598" y="20969"/>
                    <a:pt x="12784" y="12784"/>
                  </a:cubicBezTo>
                  <a:cubicBezTo>
                    <a:pt x="20969" y="4598"/>
                    <a:pt x="32070" y="0"/>
                    <a:pt x="4364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313608" cy="308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36"/>
                </a:lnSpc>
                <a:spcBef>
                  <a:spcPct val="0"/>
                </a:spcBef>
              </a:pPr>
              <a:r>
                <a:rPr lang="en-US" sz="2668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Key Schedule Algorithm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3256484" y="5809929"/>
            <a:ext cx="6005012" cy="891731"/>
            <a:chOff x="0" y="0"/>
            <a:chExt cx="1389714" cy="2063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89714" cy="206370"/>
            </a:xfrm>
            <a:custGeom>
              <a:avLst/>
              <a:gdLst/>
              <a:ahLst/>
              <a:cxnLst/>
              <a:rect l="l" t="t" r="r" b="b"/>
              <a:pathLst>
                <a:path w="1389714" h="206370">
                  <a:moveTo>
                    <a:pt x="41256" y="0"/>
                  </a:moveTo>
                  <a:lnTo>
                    <a:pt x="1348458" y="0"/>
                  </a:lnTo>
                  <a:cubicBezTo>
                    <a:pt x="1359400" y="0"/>
                    <a:pt x="1369894" y="4347"/>
                    <a:pt x="1377631" y="12084"/>
                  </a:cubicBezTo>
                  <a:cubicBezTo>
                    <a:pt x="1385368" y="19820"/>
                    <a:pt x="1389714" y="30314"/>
                    <a:pt x="1389714" y="41256"/>
                  </a:cubicBezTo>
                  <a:lnTo>
                    <a:pt x="1389714" y="165114"/>
                  </a:lnTo>
                  <a:cubicBezTo>
                    <a:pt x="1389714" y="176055"/>
                    <a:pt x="1385368" y="186549"/>
                    <a:pt x="1377631" y="194286"/>
                  </a:cubicBezTo>
                  <a:cubicBezTo>
                    <a:pt x="1369894" y="202023"/>
                    <a:pt x="1359400" y="206370"/>
                    <a:pt x="1348458" y="206370"/>
                  </a:cubicBezTo>
                  <a:lnTo>
                    <a:pt x="41256" y="206370"/>
                  </a:lnTo>
                  <a:cubicBezTo>
                    <a:pt x="30314" y="206370"/>
                    <a:pt x="19820" y="202023"/>
                    <a:pt x="12084" y="194286"/>
                  </a:cubicBezTo>
                  <a:cubicBezTo>
                    <a:pt x="4347" y="186549"/>
                    <a:pt x="0" y="176055"/>
                    <a:pt x="0" y="165114"/>
                  </a:cubicBezTo>
                  <a:lnTo>
                    <a:pt x="0" y="41256"/>
                  </a:lnTo>
                  <a:cubicBezTo>
                    <a:pt x="0" y="30314"/>
                    <a:pt x="4347" y="19820"/>
                    <a:pt x="12084" y="12084"/>
                  </a:cubicBezTo>
                  <a:cubicBezTo>
                    <a:pt x="19820" y="4347"/>
                    <a:pt x="30314" y="0"/>
                    <a:pt x="41256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389714" cy="26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36"/>
                </a:lnSpc>
                <a:spcBef>
                  <a:spcPct val="0"/>
                </a:spcBef>
              </a:pPr>
              <a:r>
                <a:rPr lang="en-US" sz="2668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Key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7575" y="3253288"/>
            <a:ext cx="3140938" cy="1279868"/>
            <a:chOff x="0" y="0"/>
            <a:chExt cx="726894" cy="2961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6894" cy="296194"/>
            </a:xfrm>
            <a:custGeom>
              <a:avLst/>
              <a:gdLst/>
              <a:ahLst/>
              <a:cxnLst/>
              <a:rect l="l" t="t" r="r" b="b"/>
              <a:pathLst>
                <a:path w="726894" h="296194">
                  <a:moveTo>
                    <a:pt x="78875" y="0"/>
                  </a:moveTo>
                  <a:lnTo>
                    <a:pt x="648019" y="0"/>
                  </a:lnTo>
                  <a:cubicBezTo>
                    <a:pt x="668938" y="0"/>
                    <a:pt x="689000" y="8310"/>
                    <a:pt x="703792" y="23102"/>
                  </a:cubicBezTo>
                  <a:cubicBezTo>
                    <a:pt x="718584" y="37894"/>
                    <a:pt x="726894" y="57956"/>
                    <a:pt x="726894" y="78875"/>
                  </a:cubicBezTo>
                  <a:lnTo>
                    <a:pt x="726894" y="217319"/>
                  </a:lnTo>
                  <a:cubicBezTo>
                    <a:pt x="726894" y="260881"/>
                    <a:pt x="691580" y="296194"/>
                    <a:pt x="648019" y="296194"/>
                  </a:cubicBezTo>
                  <a:lnTo>
                    <a:pt x="78875" y="296194"/>
                  </a:lnTo>
                  <a:cubicBezTo>
                    <a:pt x="35314" y="296194"/>
                    <a:pt x="0" y="260881"/>
                    <a:pt x="0" y="217319"/>
                  </a:cubicBezTo>
                  <a:lnTo>
                    <a:pt x="0" y="78875"/>
                  </a:lnTo>
                  <a:cubicBezTo>
                    <a:pt x="0" y="35314"/>
                    <a:pt x="35314" y="0"/>
                    <a:pt x="78875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726894" cy="35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36"/>
                </a:lnSpc>
                <a:spcBef>
                  <a:spcPct val="0"/>
                </a:spcBef>
              </a:pPr>
              <a:r>
                <a:rPr lang="en-US" sz="2668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Round 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77575" y="4868314"/>
            <a:ext cx="3140938" cy="1279868"/>
            <a:chOff x="0" y="0"/>
            <a:chExt cx="726894" cy="2961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6894" cy="296194"/>
            </a:xfrm>
            <a:custGeom>
              <a:avLst/>
              <a:gdLst/>
              <a:ahLst/>
              <a:cxnLst/>
              <a:rect l="l" t="t" r="r" b="b"/>
              <a:pathLst>
                <a:path w="726894" h="296194">
                  <a:moveTo>
                    <a:pt x="78875" y="0"/>
                  </a:moveTo>
                  <a:lnTo>
                    <a:pt x="648019" y="0"/>
                  </a:lnTo>
                  <a:cubicBezTo>
                    <a:pt x="668938" y="0"/>
                    <a:pt x="689000" y="8310"/>
                    <a:pt x="703792" y="23102"/>
                  </a:cubicBezTo>
                  <a:cubicBezTo>
                    <a:pt x="718584" y="37894"/>
                    <a:pt x="726894" y="57956"/>
                    <a:pt x="726894" y="78875"/>
                  </a:cubicBezTo>
                  <a:lnTo>
                    <a:pt x="726894" y="217319"/>
                  </a:lnTo>
                  <a:cubicBezTo>
                    <a:pt x="726894" y="260881"/>
                    <a:pt x="691580" y="296194"/>
                    <a:pt x="648019" y="296194"/>
                  </a:cubicBezTo>
                  <a:lnTo>
                    <a:pt x="78875" y="296194"/>
                  </a:lnTo>
                  <a:cubicBezTo>
                    <a:pt x="35314" y="296194"/>
                    <a:pt x="0" y="260881"/>
                    <a:pt x="0" y="217319"/>
                  </a:cubicBezTo>
                  <a:lnTo>
                    <a:pt x="0" y="78875"/>
                  </a:lnTo>
                  <a:cubicBezTo>
                    <a:pt x="0" y="35314"/>
                    <a:pt x="35314" y="0"/>
                    <a:pt x="78875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726894" cy="35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36"/>
                </a:lnSpc>
                <a:spcBef>
                  <a:spcPct val="0"/>
                </a:spcBef>
              </a:pPr>
              <a:r>
                <a:rPr lang="en-US" sz="2668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Round 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77575" y="7726571"/>
            <a:ext cx="3140938" cy="1279868"/>
            <a:chOff x="0" y="0"/>
            <a:chExt cx="726894" cy="2961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26894" cy="296194"/>
            </a:xfrm>
            <a:custGeom>
              <a:avLst/>
              <a:gdLst/>
              <a:ahLst/>
              <a:cxnLst/>
              <a:rect l="l" t="t" r="r" b="b"/>
              <a:pathLst>
                <a:path w="726894" h="296194">
                  <a:moveTo>
                    <a:pt x="78875" y="0"/>
                  </a:moveTo>
                  <a:lnTo>
                    <a:pt x="648019" y="0"/>
                  </a:lnTo>
                  <a:cubicBezTo>
                    <a:pt x="668938" y="0"/>
                    <a:pt x="689000" y="8310"/>
                    <a:pt x="703792" y="23102"/>
                  </a:cubicBezTo>
                  <a:cubicBezTo>
                    <a:pt x="718584" y="37894"/>
                    <a:pt x="726894" y="57956"/>
                    <a:pt x="726894" y="78875"/>
                  </a:cubicBezTo>
                  <a:lnTo>
                    <a:pt x="726894" y="217319"/>
                  </a:lnTo>
                  <a:cubicBezTo>
                    <a:pt x="726894" y="260881"/>
                    <a:pt x="691580" y="296194"/>
                    <a:pt x="648019" y="296194"/>
                  </a:cubicBezTo>
                  <a:lnTo>
                    <a:pt x="78875" y="296194"/>
                  </a:lnTo>
                  <a:cubicBezTo>
                    <a:pt x="35314" y="296194"/>
                    <a:pt x="0" y="260881"/>
                    <a:pt x="0" y="217319"/>
                  </a:cubicBezTo>
                  <a:lnTo>
                    <a:pt x="0" y="78875"/>
                  </a:lnTo>
                  <a:cubicBezTo>
                    <a:pt x="0" y="35314"/>
                    <a:pt x="35314" y="0"/>
                    <a:pt x="78875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726894" cy="353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36"/>
                </a:lnSpc>
                <a:spcBef>
                  <a:spcPct val="0"/>
                </a:spcBef>
              </a:pPr>
              <a:r>
                <a:rPr lang="en-US" sz="2668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Round n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2309001" y="6148182"/>
            <a:ext cx="0" cy="1690129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H="1">
            <a:off x="4147470" y="3912273"/>
            <a:ext cx="13418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 flipH="1">
            <a:off x="4147470" y="5527298"/>
            <a:ext cx="13418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 flipH="1">
            <a:off x="4147470" y="8347455"/>
            <a:ext cx="13418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 flipH="1">
            <a:off x="2448044" y="2240186"/>
            <a:ext cx="0" cy="888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 flipH="1">
            <a:off x="6161538" y="2128199"/>
            <a:ext cx="0" cy="888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5" name="Group 35"/>
          <p:cNvGrpSpPr/>
          <p:nvPr/>
        </p:nvGrpSpPr>
        <p:grpSpPr>
          <a:xfrm>
            <a:off x="13944424" y="5377518"/>
            <a:ext cx="3715054" cy="371505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633706" y="3463168"/>
            <a:ext cx="369332" cy="430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6"/>
              </a:lnSpc>
              <a:spcBef>
                <a:spcPct val="0"/>
              </a:spcBef>
            </a:pPr>
            <a:r>
              <a:rPr lang="en-US" sz="25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601441" y="4983025"/>
            <a:ext cx="433864" cy="430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6"/>
              </a:lnSpc>
              <a:spcBef>
                <a:spcPct val="0"/>
              </a:spcBef>
            </a:pPr>
            <a:r>
              <a:rPr lang="en-US" sz="25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617216" y="7790686"/>
            <a:ext cx="466844" cy="430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6"/>
              </a:lnSpc>
              <a:spcBef>
                <a:spcPct val="0"/>
              </a:spcBef>
            </a:pPr>
            <a:r>
              <a:rPr lang="en-US" sz="25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Kn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7780892" y="985317"/>
            <a:ext cx="3715054" cy="371505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105031" y="2231135"/>
            <a:ext cx="3715054" cy="121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sz="346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AES </a:t>
            </a:r>
          </a:p>
          <a:p>
            <a:pPr algn="ctr">
              <a:lnSpc>
                <a:spcPts val="4996"/>
              </a:lnSpc>
              <a:spcBef>
                <a:spcPct val="0"/>
              </a:spcBef>
            </a:pPr>
            <a:r>
              <a:rPr lang="en-US" sz="3568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Encryption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544246" y="6511021"/>
            <a:ext cx="3715054" cy="121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sz="3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AES </a:t>
            </a:r>
          </a:p>
          <a:p>
            <a:pPr algn="ctr">
              <a:lnSpc>
                <a:spcPts val="4996"/>
              </a:lnSpc>
              <a:spcBef>
                <a:spcPct val="0"/>
              </a:spcBef>
            </a:pPr>
            <a:r>
              <a:rPr lang="en-US" sz="35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Decryption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1456013" y="1501201"/>
            <a:ext cx="2600957" cy="458312"/>
            <a:chOff x="-489782" y="-57150"/>
            <a:chExt cx="3467944" cy="611082"/>
          </a:xfrm>
        </p:grpSpPr>
        <p:grpSp>
          <p:nvGrpSpPr>
            <p:cNvPr id="47" name="Group 47"/>
            <p:cNvGrpSpPr/>
            <p:nvPr/>
          </p:nvGrpSpPr>
          <p:grpSpPr>
            <a:xfrm>
              <a:off x="-489782" y="117689"/>
              <a:ext cx="764310" cy="288103"/>
              <a:chOff x="-1450104" y="0"/>
              <a:chExt cx="2262904" cy="85299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EA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-1450104" y="154494"/>
                <a:ext cx="660402" cy="6984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645966" y="-57150"/>
              <a:ext cx="2332196" cy="611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6"/>
                </a:lnSpc>
                <a:spcBef>
                  <a:spcPct val="0"/>
                </a:spcBef>
              </a:pPr>
              <a:r>
                <a:rPr lang="en-US" sz="2768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SubBytes</a:t>
              </a:r>
              <a:endParaRPr lang="en-US" sz="2768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820085" y="3585090"/>
            <a:ext cx="205896" cy="205896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2304559" y="3439673"/>
            <a:ext cx="2502138" cy="47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  <a:spcBef>
                <a:spcPct val="0"/>
              </a:spcBef>
            </a:pPr>
            <a:r>
              <a:rPr lang="en-US" sz="2768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MixColumns</a:t>
            </a:r>
            <a:endParaRPr lang="en-US" sz="2768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55" name="Group 55"/>
          <p:cNvGrpSpPr/>
          <p:nvPr/>
        </p:nvGrpSpPr>
        <p:grpSpPr>
          <a:xfrm>
            <a:off x="11150760" y="4399023"/>
            <a:ext cx="3321275" cy="462099"/>
            <a:chOff x="0" y="-62200"/>
            <a:chExt cx="4428366" cy="616132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-62200"/>
              <a:ext cx="499784" cy="454417"/>
              <a:chOff x="0" y="-532602"/>
              <a:chExt cx="1479720" cy="134540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EA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819318" y="-532602"/>
                <a:ext cx="660402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645966" y="-57150"/>
              <a:ext cx="3782400" cy="611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6"/>
                </a:lnSpc>
                <a:spcBef>
                  <a:spcPct val="0"/>
                </a:spcBef>
              </a:pPr>
              <a:r>
                <a:rPr lang="en-US" sz="2768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AddRoundKey</a:t>
              </a:r>
              <a:r>
                <a:rPr lang="en-US" sz="2768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2025981" y="2518770"/>
            <a:ext cx="2556621" cy="415449"/>
            <a:chOff x="0" y="0"/>
            <a:chExt cx="3408828" cy="553932"/>
          </a:xfrm>
        </p:grpSpPr>
        <p:sp>
          <p:nvSpPr>
            <p:cNvPr id="61" name="TextBox 61"/>
            <p:cNvSpPr txBox="1"/>
            <p:nvPr/>
          </p:nvSpPr>
          <p:spPr>
            <a:xfrm>
              <a:off x="705360" y="-57150"/>
              <a:ext cx="2703468" cy="611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6"/>
                </a:lnSpc>
                <a:spcBef>
                  <a:spcPct val="0"/>
                </a:spcBef>
              </a:pPr>
              <a:r>
                <a:rPr lang="en-US" sz="2768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ShiftRows</a:t>
              </a:r>
              <a:r>
                <a:rPr lang="en-US" sz="2768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  <p:grpSp>
          <p:nvGrpSpPr>
            <p:cNvPr id="62" name="Group 62"/>
            <p:cNvGrpSpPr/>
            <p:nvPr/>
          </p:nvGrpSpPr>
          <p:grpSpPr>
            <a:xfrm>
              <a:off x="0" y="139702"/>
              <a:ext cx="274528" cy="274528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EA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65" name="Group 65"/>
          <p:cNvGrpSpPr/>
          <p:nvPr/>
        </p:nvGrpSpPr>
        <p:grpSpPr>
          <a:xfrm>
            <a:off x="9869951" y="5840345"/>
            <a:ext cx="3900269" cy="415449"/>
            <a:chOff x="0" y="0"/>
            <a:chExt cx="5200358" cy="553932"/>
          </a:xfrm>
        </p:grpSpPr>
        <p:grpSp>
          <p:nvGrpSpPr>
            <p:cNvPr id="66" name="Group 66"/>
            <p:cNvGrpSpPr/>
            <p:nvPr/>
          </p:nvGrpSpPr>
          <p:grpSpPr>
            <a:xfrm rot="-10800000">
              <a:off x="4925831" y="139702"/>
              <a:ext cx="274528" cy="274528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EA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9" name="TextBox 69"/>
            <p:cNvSpPr txBox="1"/>
            <p:nvPr/>
          </p:nvSpPr>
          <p:spPr>
            <a:xfrm>
              <a:off x="0" y="-57150"/>
              <a:ext cx="4925831" cy="611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6"/>
                </a:lnSpc>
                <a:spcBef>
                  <a:spcPct val="0"/>
                </a:spcBef>
              </a:pPr>
              <a:r>
                <a:rPr lang="en-US" sz="2768" b="1" dirty="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Inverse </a:t>
              </a:r>
              <a:r>
                <a:rPr lang="en-US" sz="2768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SubBytes</a:t>
              </a:r>
              <a:endParaRPr lang="en-US" sz="2768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9404022" y="6867246"/>
            <a:ext cx="3900269" cy="415449"/>
            <a:chOff x="0" y="0"/>
            <a:chExt cx="5200358" cy="553932"/>
          </a:xfrm>
        </p:grpSpPr>
        <p:grpSp>
          <p:nvGrpSpPr>
            <p:cNvPr id="71" name="Group 71"/>
            <p:cNvGrpSpPr/>
            <p:nvPr/>
          </p:nvGrpSpPr>
          <p:grpSpPr>
            <a:xfrm rot="-10800000">
              <a:off x="4925831" y="139702"/>
              <a:ext cx="274528" cy="274528"/>
              <a:chOff x="0" y="0"/>
              <a:chExt cx="812800" cy="8128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EA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4" name="TextBox 74"/>
            <p:cNvSpPr txBox="1"/>
            <p:nvPr/>
          </p:nvSpPr>
          <p:spPr>
            <a:xfrm>
              <a:off x="0" y="-57150"/>
              <a:ext cx="4925831" cy="611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6"/>
                </a:lnSpc>
                <a:spcBef>
                  <a:spcPct val="0"/>
                </a:spcBef>
              </a:pPr>
              <a:r>
                <a:rPr lang="en-US" sz="2768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Inverse ShiftRows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9144000" y="7932006"/>
            <a:ext cx="4411628" cy="415449"/>
            <a:chOff x="0" y="0"/>
            <a:chExt cx="5882171" cy="553932"/>
          </a:xfrm>
        </p:grpSpPr>
        <p:grpSp>
          <p:nvGrpSpPr>
            <p:cNvPr id="76" name="Group 76"/>
            <p:cNvGrpSpPr/>
            <p:nvPr/>
          </p:nvGrpSpPr>
          <p:grpSpPr>
            <a:xfrm rot="-10800000">
              <a:off x="5607643" y="139702"/>
              <a:ext cx="274528" cy="274528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EA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9" name="TextBox 79"/>
            <p:cNvSpPr txBox="1"/>
            <p:nvPr/>
          </p:nvSpPr>
          <p:spPr>
            <a:xfrm>
              <a:off x="0" y="-57150"/>
              <a:ext cx="5607643" cy="611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6"/>
                </a:lnSpc>
                <a:spcBef>
                  <a:spcPct val="0"/>
                </a:spcBef>
              </a:pPr>
              <a:r>
                <a:rPr lang="en-US" sz="2768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Inverse MixColumns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0288066" y="8741859"/>
            <a:ext cx="4004644" cy="944087"/>
            <a:chOff x="-139165" y="-79387"/>
            <a:chExt cx="5339524" cy="1258783"/>
          </a:xfrm>
        </p:grpSpPr>
        <p:grpSp>
          <p:nvGrpSpPr>
            <p:cNvPr id="81" name="Group 81"/>
            <p:cNvGrpSpPr/>
            <p:nvPr/>
          </p:nvGrpSpPr>
          <p:grpSpPr>
            <a:xfrm rot="-10800000">
              <a:off x="4925831" y="139702"/>
              <a:ext cx="274528" cy="274528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EEA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4" name="TextBox 84"/>
            <p:cNvSpPr txBox="1"/>
            <p:nvPr/>
          </p:nvSpPr>
          <p:spPr>
            <a:xfrm>
              <a:off x="-139165" y="-79387"/>
              <a:ext cx="4925831" cy="1258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6"/>
                </a:lnSpc>
              </a:pPr>
              <a:r>
                <a:rPr lang="en-US" sz="2768" b="1" dirty="0" err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AddRoundKey</a:t>
              </a:r>
              <a:endParaRPr lang="en-US" sz="2768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3876"/>
                </a:lnSpc>
                <a:spcBef>
                  <a:spcPct val="0"/>
                </a:spcBef>
              </a:pPr>
              <a:endParaRPr lang="en-US" sz="2768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910781" y="0"/>
            <a:ext cx="3377219" cy="3377219"/>
          </a:xfrm>
          <a:custGeom>
            <a:avLst/>
            <a:gdLst/>
            <a:ahLst/>
            <a:cxnLst/>
            <a:rect l="l" t="t" r="r" b="b"/>
            <a:pathLst>
              <a:path w="3377219" h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836123" y="355655"/>
            <a:ext cx="14074658" cy="8902645"/>
          </a:xfrm>
          <a:custGeom>
            <a:avLst/>
            <a:gdLst/>
            <a:ahLst/>
            <a:cxnLst/>
            <a:rect l="l" t="t" r="r" b="b"/>
            <a:pathLst>
              <a:path w="14074658" h="8902645">
                <a:moveTo>
                  <a:pt x="0" y="0"/>
                </a:moveTo>
                <a:lnTo>
                  <a:pt x="14074658" y="0"/>
                </a:lnTo>
                <a:lnTo>
                  <a:pt x="14074658" y="8902645"/>
                </a:lnTo>
                <a:lnTo>
                  <a:pt x="0" y="890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347746" y="9019116"/>
            <a:ext cx="4201427" cy="420142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73452" y="9543972"/>
            <a:ext cx="1412903" cy="62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1"/>
              </a:lnSpc>
              <a:spcBef>
                <a:spcPct val="0"/>
              </a:spcBef>
            </a:pPr>
            <a:r>
              <a:rPr lang="en-US" sz="3708" b="1" spc="-7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S-Box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0" y="6909781"/>
            <a:ext cx="3377219" cy="3377219"/>
          </a:xfrm>
          <a:custGeom>
            <a:avLst/>
            <a:gdLst/>
            <a:ahLst/>
            <a:cxnLst/>
            <a:rect l="l" t="t" r="r" b="b"/>
            <a:pathLst>
              <a:path w="3377219" h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5870445" y="-2100713"/>
            <a:ext cx="4201427" cy="4201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426755" y="5081073"/>
            <a:ext cx="3243753" cy="2299369"/>
          </a:xfrm>
          <a:custGeom>
            <a:avLst/>
            <a:gdLst/>
            <a:ahLst/>
            <a:cxnLst/>
            <a:rect l="l" t="t" r="r" b="b"/>
            <a:pathLst>
              <a:path w="3243753" h="2299369">
                <a:moveTo>
                  <a:pt x="0" y="0"/>
                </a:moveTo>
                <a:lnTo>
                  <a:pt x="3243753" y="0"/>
                </a:lnTo>
                <a:lnTo>
                  <a:pt x="3243753" y="2299369"/>
                </a:lnTo>
                <a:lnTo>
                  <a:pt x="0" y="2299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55331" y="1236897"/>
            <a:ext cx="3276247" cy="2514505"/>
          </a:xfrm>
          <a:custGeom>
            <a:avLst/>
            <a:gdLst/>
            <a:ahLst/>
            <a:cxnLst/>
            <a:rect l="l" t="t" r="r" b="b"/>
            <a:pathLst>
              <a:path w="3276247" h="2514505">
                <a:moveTo>
                  <a:pt x="0" y="0"/>
                </a:moveTo>
                <a:lnTo>
                  <a:pt x="3276247" y="0"/>
                </a:lnTo>
                <a:lnTo>
                  <a:pt x="3276247" y="2514505"/>
                </a:lnTo>
                <a:lnTo>
                  <a:pt x="0" y="2514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03" b="-700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44582" y="1230506"/>
            <a:ext cx="5010749" cy="2527288"/>
          </a:xfrm>
          <a:custGeom>
            <a:avLst/>
            <a:gdLst/>
            <a:ahLst/>
            <a:cxnLst/>
            <a:rect l="l" t="t" r="r" b="b"/>
            <a:pathLst>
              <a:path w="5010749" h="2527288">
                <a:moveTo>
                  <a:pt x="0" y="0"/>
                </a:moveTo>
                <a:lnTo>
                  <a:pt x="5010749" y="0"/>
                </a:lnTo>
                <a:lnTo>
                  <a:pt x="5010749" y="2527288"/>
                </a:lnTo>
                <a:lnTo>
                  <a:pt x="0" y="2527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1211" y="2108232"/>
            <a:ext cx="3564969" cy="55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6"/>
              </a:lnSpc>
              <a:spcBef>
                <a:spcPct val="0"/>
              </a:spcBef>
            </a:pPr>
            <a:r>
              <a:rPr lang="en-US" sz="32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1: SubBytes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0078" y="5675608"/>
            <a:ext cx="5685264" cy="55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6"/>
              </a:lnSpc>
              <a:spcBef>
                <a:spcPct val="0"/>
              </a:spcBef>
            </a:pPr>
            <a:r>
              <a:rPr lang="en-US" sz="326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2: ShiftRowsBytes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642</Words>
  <Application>Microsoft Office PowerPoint</Application>
  <PresentationFormat>Custom</PresentationFormat>
  <Paragraphs>110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Canva Sans Bold</vt:lpstr>
      <vt:lpstr>Montserrat Bold</vt:lpstr>
      <vt:lpstr>Canva Sans</vt:lpstr>
      <vt:lpstr>Arial</vt:lpstr>
      <vt:lpstr>Open Sauce Bold</vt:lpstr>
      <vt:lpstr>Calibri</vt:lpstr>
      <vt:lpstr>Lucida Console Semi-Bold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FATE</dc:title>
  <cp:lastModifiedBy>MEESALA JAHANAVE-[CH.EN.U4CSE22033]</cp:lastModifiedBy>
  <cp:revision>1</cp:revision>
  <dcterms:created xsi:type="dcterms:W3CDTF">2006-08-16T00:00:00Z</dcterms:created>
  <dcterms:modified xsi:type="dcterms:W3CDTF">2025-03-10T18:07:43Z</dcterms:modified>
  <dc:identifier>DAGg8A49WVE</dc:identifier>
</cp:coreProperties>
</file>